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9"/>
  </p:notesMasterIdLst>
  <p:sldIdLst>
    <p:sldId id="256" r:id="rId2"/>
    <p:sldId id="375" r:id="rId3"/>
    <p:sldId id="257" r:id="rId4"/>
    <p:sldId id="303" r:id="rId5"/>
    <p:sldId id="305" r:id="rId6"/>
    <p:sldId id="258" r:id="rId7"/>
    <p:sldId id="320" r:id="rId8"/>
    <p:sldId id="347" r:id="rId9"/>
    <p:sldId id="356" r:id="rId10"/>
    <p:sldId id="321" r:id="rId11"/>
    <p:sldId id="322" r:id="rId12"/>
    <p:sldId id="426" r:id="rId13"/>
    <p:sldId id="427" r:id="rId14"/>
    <p:sldId id="428" r:id="rId15"/>
    <p:sldId id="429" r:id="rId16"/>
    <p:sldId id="430" r:id="rId17"/>
    <p:sldId id="431" r:id="rId18"/>
    <p:sldId id="432" r:id="rId19"/>
    <p:sldId id="433" r:id="rId20"/>
    <p:sldId id="323" r:id="rId21"/>
    <p:sldId id="448" r:id="rId22"/>
    <p:sldId id="449" r:id="rId23"/>
    <p:sldId id="450" r:id="rId24"/>
    <p:sldId id="353" r:id="rId25"/>
    <p:sldId id="338" r:id="rId26"/>
    <p:sldId id="406" r:id="rId27"/>
    <p:sldId id="434" r:id="rId28"/>
    <p:sldId id="436" r:id="rId29"/>
    <p:sldId id="407" r:id="rId30"/>
    <p:sldId id="408" r:id="rId31"/>
    <p:sldId id="409" r:id="rId32"/>
    <p:sldId id="410" r:id="rId33"/>
    <p:sldId id="342" r:id="rId34"/>
    <p:sldId id="412" r:id="rId35"/>
    <p:sldId id="348" r:id="rId36"/>
    <p:sldId id="339" r:id="rId37"/>
    <p:sldId id="343" r:id="rId38"/>
    <p:sldId id="439" r:id="rId39"/>
    <p:sldId id="389" r:id="rId40"/>
    <p:sldId id="390" r:id="rId41"/>
    <p:sldId id="346" r:id="rId42"/>
    <p:sldId id="365" r:id="rId43"/>
    <p:sldId id="349" r:id="rId44"/>
    <p:sldId id="266" r:id="rId45"/>
    <p:sldId id="259" r:id="rId46"/>
    <p:sldId id="359" r:id="rId47"/>
    <p:sldId id="360" r:id="rId48"/>
    <p:sldId id="361" r:id="rId49"/>
    <p:sldId id="440" r:id="rId50"/>
    <p:sldId id="441" r:id="rId51"/>
    <p:sldId id="447" r:id="rId52"/>
    <p:sldId id="442" r:id="rId53"/>
    <p:sldId id="443" r:id="rId54"/>
    <p:sldId id="444" r:id="rId55"/>
    <p:sldId id="445" r:id="rId56"/>
    <p:sldId id="446" r:id="rId57"/>
    <p:sldId id="319" r:id="rId58"/>
    <p:sldId id="264" r:id="rId59"/>
    <p:sldId id="262" r:id="rId60"/>
    <p:sldId id="263" r:id="rId61"/>
    <p:sldId id="268" r:id="rId62"/>
    <p:sldId id="269" r:id="rId63"/>
    <p:sldId id="270" r:id="rId64"/>
    <p:sldId id="272" r:id="rId65"/>
    <p:sldId id="273" r:id="rId66"/>
    <p:sldId id="277" r:id="rId67"/>
    <p:sldId id="278" r:id="rId68"/>
    <p:sldId id="279" r:id="rId69"/>
    <p:sldId id="367" r:id="rId70"/>
    <p:sldId id="371" r:id="rId71"/>
    <p:sldId id="376" r:id="rId72"/>
    <p:sldId id="377" r:id="rId73"/>
    <p:sldId id="378" r:id="rId74"/>
    <p:sldId id="379" r:id="rId75"/>
    <p:sldId id="380" r:id="rId76"/>
    <p:sldId id="384" r:id="rId77"/>
    <p:sldId id="381" r:id="rId78"/>
    <p:sldId id="382" r:id="rId79"/>
    <p:sldId id="383" r:id="rId80"/>
    <p:sldId id="386" r:id="rId81"/>
    <p:sldId id="425" r:id="rId82"/>
    <p:sldId id="387" r:id="rId83"/>
    <p:sldId id="388" r:id="rId84"/>
    <p:sldId id="385" r:id="rId85"/>
    <p:sldId id="372" r:id="rId86"/>
    <p:sldId id="373" r:id="rId87"/>
    <p:sldId id="374" r:id="rId88"/>
    <p:sldId id="341" r:id="rId89"/>
    <p:sldId id="318" r:id="rId90"/>
    <p:sldId id="337" r:id="rId91"/>
    <p:sldId id="424" r:id="rId92"/>
    <p:sldId id="423" r:id="rId93"/>
    <p:sldId id="413" r:id="rId94"/>
    <p:sldId id="414" r:id="rId95"/>
    <p:sldId id="415" r:id="rId96"/>
    <p:sldId id="416" r:id="rId97"/>
    <p:sldId id="417" r:id="rId98"/>
    <p:sldId id="418" r:id="rId99"/>
    <p:sldId id="419" r:id="rId100"/>
    <p:sldId id="420" r:id="rId101"/>
    <p:sldId id="421" r:id="rId102"/>
    <p:sldId id="422" r:id="rId103"/>
    <p:sldId id="366" r:id="rId104"/>
    <p:sldId id="350" r:id="rId105"/>
    <p:sldId id="394" r:id="rId106"/>
    <p:sldId id="363" r:id="rId107"/>
    <p:sldId id="364" r:id="rId108"/>
  </p:sldIdLst>
  <p:sldSz cx="9144000" cy="6858000" type="screen4x3"/>
  <p:notesSz cx="6772275" cy="99298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1284" y="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image" Target="../media/image16.wmf"/><Relationship Id="rId7" Type="http://schemas.openxmlformats.org/officeDocument/2006/relationships/image" Target="../media/image20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6" Type="http://schemas.openxmlformats.org/officeDocument/2006/relationships/image" Target="../media/image19.wmf"/><Relationship Id="rId5" Type="http://schemas.openxmlformats.org/officeDocument/2006/relationships/image" Target="../media/image18.wmf"/><Relationship Id="rId10" Type="http://schemas.openxmlformats.org/officeDocument/2006/relationships/image" Target="../media/image23.wmf"/><Relationship Id="rId4" Type="http://schemas.openxmlformats.org/officeDocument/2006/relationships/image" Target="../media/image17.wmf"/><Relationship Id="rId9" Type="http://schemas.openxmlformats.org/officeDocument/2006/relationships/image" Target="../media/image2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6:14:56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24575,'0'13'0,"0"5"-8191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6:11:55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1 24575,'-9'0'0,"0"0"0,0 0 0,1 1 0,-1 0 0,0 1 0,-9 3 0,15-4 0,0 0 0,0 1 0,0 0 0,0 0 0,0 0 0,0 0 0,0 0 0,1 0 0,-1 1 0,1-1 0,0 1 0,0-1 0,0 1 0,0 0 0,0 0 0,0 0 0,1 0 0,-2 5 0,-3 11 0,2 1 0,0 0 0,1 0 0,1 0 0,0 0 0,3 31 0,-1-37 0,1 2 0,0 0 0,1 0 0,0 0 0,1 0 0,1 0 0,1-1 0,10 25 0,-4-18 0,1-1 0,0-1 0,1 0 0,25 29 0,98 121 0,-80-103 0,90 140 0,156 205 0,-85-129 0,-163-215 0,3-2 0,93 84 0,10 9 0,-93-84 0,-32-33 0,3-1 0,74 63 0,131 59 0,-159-109 0,178 96 0,-99-54 0,-102-57 0,1-3 0,68 28 0,-77-43 0,239 93 0,-249-98-455,0 2 0,78 46 0,-70-32-6371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6:12:05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4046 1 24575,'-4'0'0,"-15"0"0,-34 4 0,45-3 0,0 1 0,0 0 0,1 1 0,-1 0 0,1 0 0,0 1 0,-9 5 0,-287 204 0,-64 39 0,176-135 0,155-92 0,1 2 0,1 1 0,-31 35 0,2 10 0,33-38 0,-41 40 0,8-24 0,-2-2 0,-94 52 0,81-54 0,-102 82 0,134-87 0,-67 76 0,-28 59 0,78-98 0,-61 66 0,-40 52 0,85-83 0,-94 126 0,31-44 0,14-19 0,54-68 0,47-66 0,16-29 0,0-1 0,-1 0 0,0-1 0,-1 0 0,-1-1 0,0 0 0,0-1 0,-17 8 0,-3 4 0,-4 1 0,-1-3 0,0-1 0,-51 16 0,31-12 0,26-11 0,0-1 0,-1-2 0,-35 4 0,-108 7 0,121-16-1365,3-1-5461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6:13:12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7829 0 24575,'0'1'0,"-1"0"0,1 1 0,0-1 0,0 0 0,-1 0 0,1 0 0,0 0 0,-1 0 0,1 0 0,-1 0 0,0 0 0,1 0 0,-1 0 0,-1 1 0,-5 10 0,-92 176-835,-26 29-2512,-81 110 2902,-162 208 1185,101-180 1059,-28 39 289,270-358-2088,5-6 0,-2-1 0,-28 30 0,-32 22 0,-147 112 0,-113 55 0,338-245 0,-939 617 0,751-502-1130,-258 176-4542,-231 144 5690,331-221-18,247-152 0,-1398 850 0,1460-891 0,-867 532 0,900-551-252,-190 119 2205,166-107-1210,0-1 1,-1-2 0,-1-1-1,-49 12 1,-8-8-7570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6:12:15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24575,'0'403'0,"0"-387"0,1 1 0,0-1 0,1 0 0,1 1 0,1-1 0,0 0 0,1-1 0,1 1 0,9 18 0,13 27 0,-3 2 0,-3 0 0,17 82 0,-14-51 0,6 22 0,18 65 0,-15-88 0,4-2 0,4-1 0,4-3 0,57 84 0,-39-71 0,-4 4 0,48 117 0,-73-146 0,2-2 0,77 110 0,112 117 0,-197-264 0,17 29 0,-3 2 0,46 94 0,-36-61 0,-15-30 0,34 60 0,-59-111 0,-1 1 0,-1 1 0,-1 0 0,13 38 0,-9-7-682,40 95-1,-37-112-6143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6:12:18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5561 0 24575,'-21'19'0,"-1"-1"0,-32 21 0,23-18 0,-30 27 0,-174 191 0,11 22 0,210-245 0,-385 499 0,-28 32 0,-285 213 0,611-665 0,-5-3 0,-188 123 0,-361 183 0,558-352 0,-2-5 0,-2-3 0,-2-5 0,-1-5 0,-121 18 0,-96 30 0,196-42 0,-6 6 0,-49 11 0,108-37 0,-202 46 0,45-1 0,206-52-455,1 2 0,-41 20 0,28-8-6371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6:13:24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692 1 24575,'0'29'0,"1"-14"0,-1 1 0,0 0 0,-2 0 0,1-1 0,-2 1 0,-7 26 0,-31 65 0,-5-1 0,-4-2 0,-69 105 0,105-187 0,0 1 0,1 0 0,1 1 0,2 1 0,-14 44 0,10-14 0,-145 603 0,127-473 0,6-25 0,-67 430 0,84-101 0,11-326 0,-1 1401 0,0-1539 0,1-1 0,1 1 0,2-1 0,0 0 0,2 0 0,0 0 0,13 26 0,41 115 0,8 19 0,28 83 0,-22 6 0,-68-244-455,-1 0 0,2 43 0,-7-36-6371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6:14:42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5288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35400" y="0"/>
            <a:ext cx="2935288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4A1B701B-7ABB-4BC9-BBCB-D2FEDA95642B}" type="datetimeFigureOut">
              <a:rPr lang="en-US" altLang="en-US"/>
              <a:pPr/>
              <a:t>3/14/2022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75" y="746125"/>
            <a:ext cx="4962525" cy="3722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6275" y="4716463"/>
            <a:ext cx="541972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2925"/>
            <a:ext cx="2935288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35400" y="9432925"/>
            <a:ext cx="2935288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1B78596F-5246-4B33-B89B-CA31A81156C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90897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8596F-5246-4B33-B89B-CA31A81156C0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00393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8596F-5246-4B33-B89B-CA31A81156C0}" type="slidenum">
              <a:rPr lang="en-US" altLang="en-US" smtClean="0"/>
              <a:pPr/>
              <a:t>91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3507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F8D584-5F98-4D98-A6F1-04A62C0F756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697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8596F-5246-4B33-B89B-CA31A81156C0}" type="slidenum">
              <a:rPr lang="en-US" altLang="en-US" smtClean="0"/>
              <a:pPr/>
              <a:t>107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2534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8596F-5246-4B33-B89B-CA31A81156C0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0127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8596F-5246-4B33-B89B-CA31A81156C0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0564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8596F-5246-4B33-B89B-CA31A81156C0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6123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8596F-5246-4B33-B89B-CA31A81156C0}" type="slidenum">
              <a:rPr lang="en-US" altLang="en-US" smtClean="0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2470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fld id="{D9598361-2F14-4B35-9517-4F771A89937C}" type="slidenum">
              <a:rPr lang="en-US" altLang="en-US"/>
              <a:pPr/>
              <a:t>58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2798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8596F-5246-4B33-B89B-CA31A81156C0}" type="slidenum">
              <a:rPr lang="en-US" altLang="en-US" smtClean="0"/>
              <a:pPr/>
              <a:t>64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6901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8596F-5246-4B33-B89B-CA31A81156C0}" type="slidenum">
              <a:rPr lang="en-US" altLang="en-US" smtClean="0"/>
              <a:pPr/>
              <a:t>86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51402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8596F-5246-4B33-B89B-CA31A81156C0}" type="slidenum">
              <a:rPr lang="en-US" altLang="en-US" smtClean="0"/>
              <a:pPr/>
              <a:t>89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1920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DA20-F3E2-4B95-9EA2-C05F6D399F91}" type="datetime1">
              <a:rPr lang="en-US" altLang="en-US" smtClean="0"/>
              <a:t>3/14/2022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C3880-E0CD-4F51-BCCA-3C9543C545D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5450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9F148-BE20-4B8D-A797-C8D509462C70}" type="datetime1">
              <a:rPr lang="en-US" altLang="en-US" smtClean="0"/>
              <a:t>3/14/2022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B0B04-309A-4D07-A2EE-71914A720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3135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F0CE2-F343-4700-A89A-7B5090FC1BD7}" type="datetime1">
              <a:rPr lang="en-US" altLang="en-US" smtClean="0"/>
              <a:t>3/14/2022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44894-CD3A-4979-B5DA-69E0FCF9135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1864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2E70DD-4E5B-4E3E-8C15-A6BBB9525357}" type="datetime1">
              <a:rPr lang="en-US" altLang="en-US" smtClean="0"/>
              <a:t>3/14/2022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altLang="zh-CN"/>
              <a:t>CNN. g.2c2</a:t>
            </a: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F59500-E629-449D-8982-FD156F527B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9517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764AE-9C00-4D54-9DA4-B38C49DE919F}" type="datetime1">
              <a:rPr lang="en-US" altLang="en-US" smtClean="0"/>
              <a:t>3/14/2022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7460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8EA86-1026-4663-A25F-B24610A26FCE}" type="datetime1">
              <a:rPr lang="en-US" altLang="en-US" smtClean="0"/>
              <a:t>3/14/2022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14247-4169-4150-ABAB-1501573B41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3539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D0188-03D0-4F13-98EB-518E87178B72}" type="datetime1">
              <a:rPr lang="en-US" altLang="en-US" smtClean="0"/>
              <a:t>3/14/2022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2B00-7B4C-4489-9D90-A870935C76C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2386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9AD55-1808-4F9B-AD86-98AC43D022BB}" type="datetime1">
              <a:rPr lang="en-US" altLang="en-US" smtClean="0"/>
              <a:t>3/14/2022</a:t>
            </a:fld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5E7D4-D00B-4A8D-975A-BF6696083CE2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4625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86F5F-8EBD-4794-B717-91EA26BEBC2F}" type="datetime1">
              <a:rPr lang="en-US" altLang="en-US" smtClean="0"/>
              <a:t>3/14/2022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CB27A-80A0-4C5B-82E9-66C7347B0D6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1919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4B12-C5D7-4877-852B-D224241A05E6}" type="datetime1">
              <a:rPr lang="en-US" altLang="en-US" smtClean="0"/>
              <a:t>3/14/2022</a:t>
            </a:fld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DFB28-9E4E-48A0-B56C-B687DCFEF0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1050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347A8-029E-4D57-AF87-B597DDAB0598}" type="datetime1">
              <a:rPr lang="en-US" altLang="en-US" smtClean="0"/>
              <a:t>3/14/2022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871FE-E275-4024-A45C-E03495DB9B8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7268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9D42F-BF80-487F-B8BD-9CD3545BCC7A}" type="datetime1">
              <a:rPr lang="en-US" altLang="en-US" smtClean="0"/>
              <a:t>3/14/2022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82E25-5E97-4B9D-9E10-B6E059F344F9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869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60114-16D0-4149-8F92-38A76E8124C5}" type="datetime1">
              <a:rPr lang="en-US" altLang="en-US" smtClean="0"/>
              <a:t>3/14/2022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en-US"/>
              <a:t>CNN. g.2c2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484A2-706B-4B8F-B13D-F54A20C7920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8301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customXml" Target="../ink/ink7.xml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12" Type="http://schemas.openxmlformats.org/officeDocument/2006/relationships/image" Target="../media/image75.png"/><Relationship Id="rId2" Type="http://schemas.openxmlformats.org/officeDocument/2006/relationships/image" Target="../media/image13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customXml" Target="../ink/ink6.xml"/><Relationship Id="rId5" Type="http://schemas.openxmlformats.org/officeDocument/2006/relationships/customXml" Target="../ink/ink3.xml"/><Relationship Id="rId15" Type="http://schemas.openxmlformats.org/officeDocument/2006/relationships/customXml" Target="../ink/ink8.xml"/><Relationship Id="rId10" Type="http://schemas.openxmlformats.org/officeDocument/2006/relationships/image" Target="../media/image74.png"/><Relationship Id="rId4" Type="http://schemas.openxmlformats.org/officeDocument/2006/relationships/image" Target="../media/image710.png"/><Relationship Id="rId9" Type="http://schemas.openxmlformats.org/officeDocument/2006/relationships/customXml" Target="../ink/ink5.xml"/><Relationship Id="rId14" Type="http://schemas.openxmlformats.org/officeDocument/2006/relationships/image" Target="../media/image7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://deeplearning.stanford.edu/wiki/images/6/6c/Convolution_schematic.gif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hyperlink" Target="https://link.springer.com/content/pdf/10.1007/978-3-642-25191-7.pdf" TargetMode="External"/><Relationship Id="rId4" Type="http://schemas.openxmlformats.org/officeDocument/2006/relationships/image" Target="../media/image40.gif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13" Type="http://schemas.openxmlformats.org/officeDocument/2006/relationships/oleObject" Target="../embeddings/oleObject5.bin"/><Relationship Id="rId18" Type="http://schemas.openxmlformats.org/officeDocument/2006/relationships/image" Target="../media/image20.wmf"/><Relationship Id="rId3" Type="http://schemas.openxmlformats.org/officeDocument/2006/relationships/notesSlide" Target="../notesSlides/notesSlide4.xml"/><Relationship Id="rId21" Type="http://schemas.openxmlformats.org/officeDocument/2006/relationships/oleObject" Target="../embeddings/oleObject9.bin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7.wmf"/><Relationship Id="rId1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9.wmf"/><Relationship Id="rId20" Type="http://schemas.openxmlformats.org/officeDocument/2006/relationships/image" Target="../media/image21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wmf"/><Relationship Id="rId11" Type="http://schemas.openxmlformats.org/officeDocument/2006/relationships/oleObject" Target="../embeddings/oleObject4.bin"/><Relationship Id="rId24" Type="http://schemas.openxmlformats.org/officeDocument/2006/relationships/image" Target="../media/image23.wmf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6.bin"/><Relationship Id="rId23" Type="http://schemas.openxmlformats.org/officeDocument/2006/relationships/oleObject" Target="../embeddings/oleObject10.bin"/><Relationship Id="rId10" Type="http://schemas.openxmlformats.org/officeDocument/2006/relationships/image" Target="../media/image16.wmf"/><Relationship Id="rId19" Type="http://schemas.openxmlformats.org/officeDocument/2006/relationships/oleObject" Target="../embeddings/oleObject8.bin"/><Relationship Id="rId4" Type="http://schemas.openxmlformats.org/officeDocument/2006/relationships/image" Target="../media/image16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8.wmf"/><Relationship Id="rId22" Type="http://schemas.openxmlformats.org/officeDocument/2006/relationships/image" Target="../media/image22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monwenkel.com/2018/05/15/activation-functions-for-neural-networks.html#softplus" TargetMode="External"/><Relationship Id="rId2" Type="http://schemas.openxmlformats.org/officeDocument/2006/relationships/hyperlink" Target="https://imiloainf.wordpress.com/2013/11/06/rectifier-nonlinearitie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yann.lecun.com/exdb/len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nford.edu/~shervine/teaching/cs-230/cheatsheet-convolutional-neural-networks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image" Target="../media/image28.png"/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12" Type="http://schemas.openxmlformats.org/officeDocument/2006/relationships/image" Target="../media/image27.png"/><Relationship Id="rId17" Type="http://schemas.openxmlformats.org/officeDocument/2006/relationships/image" Target="../media/image29.png"/><Relationship Id="rId2" Type="http://schemas.openxmlformats.org/officeDocument/2006/relationships/slideLayout" Target="../slideLayouts/slideLayout4.xml"/><Relationship Id="rId16" Type="http://schemas.openxmlformats.org/officeDocument/2006/relationships/customXml" Target="../ink/ink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0.png"/><Relationship Id="rId11" Type="http://schemas.openxmlformats.org/officeDocument/2006/relationships/image" Target="../media/image19.wmf"/><Relationship Id="rId5" Type="http://schemas.openxmlformats.org/officeDocument/2006/relationships/image" Target="../media/image14.wmf"/><Relationship Id="rId15" Type="http://schemas.openxmlformats.org/officeDocument/2006/relationships/image" Target="../media/image35.png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18.wmf"/><Relationship Id="rId1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hyperlink" Target="https://towardsdatascience.com/convolution-vs-correlation-af868b6b4fb5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athworks.com/matlabcentral/answers/350254-why-there-is-no-bias-and-coefficient-trainable-parameters-in-the-max-and-average-pooling-layer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deeplearning.stanford.edu/wiki/images/6/6c/Convolution_schematic.gif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hyperlink" Target="https://link.springer.com/content/pdf/10.1007/978-3-642-25191-7.pdf" TargetMode="External"/><Relationship Id="rId4" Type="http://schemas.openxmlformats.org/officeDocument/2006/relationships/image" Target="../media/image40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e.cuhk.edu.hk/~khwong/www2/cmsc5707/5707_probability.pptx" TargetMode="External"/><Relationship Id="rId7" Type="http://schemas.openxmlformats.org/officeDocument/2006/relationships/image" Target="NULL"/><Relationship Id="rId2" Type="http://schemas.openxmlformats.org/officeDocument/2006/relationships/hyperlink" Target="https://medium.com/data-science-bootcamp/understand-the-softmax-function-in-minutes-f3a59641e86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deeplizard.com/learn/video/qSTv_m-KFk0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convolutional-networks/" TargetMode="External"/><Relationship Id="rId2" Type="http://schemas.openxmlformats.org/officeDocument/2006/relationships/hyperlink" Target="http://cs231n.github.io/convolutional-network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vAh_ZHtyJ0k" TargetMode="Externa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convolutional-networks/" TargetMode="External"/><Relationship Id="rId2" Type="http://schemas.openxmlformats.org/officeDocument/2006/relationships/hyperlink" Target="http://cs231n.github.io/convolutional-network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13508637_Detection_and_characterization_of_Coordinate_Measuring_Ma-_chine_CMM_probes_using_deep_networks_for_improved_quality_assurance_of_machine_parts/figures?lo=1" TargetMode="External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hyperlink" Target="https://medium.datadriveninvestor.com/introducing-transfer-learning-as-your-next-engine-to-drive-future-innovations-5e81a15bb56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hyperlink" Target="https://neptune.ai/blog/transfer-learning-guide-examples-for-images-and-text-in-keras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keras.io/api/applications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thworks.com/matlabcentral/fileexchange/38310-deep-learning-toolbox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yann.lecun.com/exdb/mnist/" TargetMode="External"/><Relationship Id="rId2" Type="http://schemas.openxmlformats.org/officeDocument/2006/relationships/hyperlink" Target="http://www.mathworks.com/matlabcentral/fileexchange/38310-deep-learning-toolbox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towardsdatascience.com/a-simple-2d-cnn-for-mnist-digit-recognition-a998dbc1e79a" TargetMode="External"/><Relationship Id="rId4" Type="http://schemas.openxmlformats.org/officeDocument/2006/relationships/image" Target="../media/image1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vAh_ZHtyJ0k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hyperlink" Target="http://en.wikipedia.org/wiki/Backpropagation" TargetMode="External"/><Relationship Id="rId4" Type="http://schemas.openxmlformats.org/officeDocument/2006/relationships/image" Target="../media/image54.w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512.03385" TargetMode="External"/><Relationship Id="rId13" Type="http://schemas.openxmlformats.org/officeDocument/2006/relationships/hyperlink" Target="https://arxiv.org/pdf/2106.13112.pdf" TargetMode="External"/><Relationship Id="rId3" Type="http://schemas.openxmlformats.org/officeDocument/2006/relationships/hyperlink" Target="https://papers.nips.cc/paper/4824-imagenet-classification-with-deep-convolutional-neural-networks.pdf" TargetMode="External"/><Relationship Id="rId7" Type="http://schemas.openxmlformats.org/officeDocument/2006/relationships/hyperlink" Target="https://arxiv.org/pdf/1411.4038.pdf" TargetMode="External"/><Relationship Id="rId12" Type="http://schemas.openxmlformats.org/officeDocument/2006/relationships/hyperlink" Target="https://towardsdatascience.com/understanding-ssd-multibox-real-time-object-detection-in-deep-learning-495ef744fab" TargetMode="External"/><Relationship Id="rId2" Type="http://schemas.openxmlformats.org/officeDocument/2006/relationships/hyperlink" Target="http://yann.lecun.com/exdb/publis/pdf/lecun-01a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409.4842" TargetMode="External"/><Relationship Id="rId11" Type="http://schemas.openxmlformats.org/officeDocument/2006/relationships/hyperlink" Target="https://machinelearningmastery.com/how-to-perform-object-detection-with-yolov3-in-keras/" TargetMode="External"/><Relationship Id="rId5" Type="http://schemas.openxmlformats.org/officeDocument/2006/relationships/hyperlink" Target="http://www.robots.ox.ac.uk/~vgg/" TargetMode="External"/><Relationship Id="rId15" Type="http://schemas.openxmlformats.org/officeDocument/2006/relationships/image" Target="../media/image55.png"/><Relationship Id="rId10" Type="http://schemas.openxmlformats.org/officeDocument/2006/relationships/hyperlink" Target="https://arxiv.org/abs/1506.01497" TargetMode="External"/><Relationship Id="rId4" Type="http://schemas.openxmlformats.org/officeDocument/2006/relationships/hyperlink" Target="https://arxiv.org/pdf/1409.1556.pdf" TargetMode="External"/><Relationship Id="rId9" Type="http://schemas.openxmlformats.org/officeDocument/2006/relationships/hyperlink" Target="https://arxiv.org/abs/1311.2524" TargetMode="External"/><Relationship Id="rId14" Type="http://schemas.openxmlformats.org/officeDocument/2006/relationships/hyperlink" Target="https://medium.com/&#38622;&#38622;&#33287;&#20820;&#20820;&#30340;&#24037;&#31243;&#19990;&#30028;/&#27231;&#22120;&#23416;&#32722;-ml-note-cnn&#28436;&#21270;&#21490;-alexnet-vgg-inception-resnet-keras-coding-668f74879306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://deeplearning.net/tutorial/lenet.html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medium.com/@mgazar/lenet-5-in-9-lines-of-code-using-keras-ac99294c808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ianlewis/tensorflow-examples/blob/master/notebooks/TensorFlow%20MNIST%20tutorial.ipynb" TargetMode="Externa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rnopencv.com/understanding-alexnet/" TargetMode="External"/><Relationship Id="rId2" Type="http://schemas.openxmlformats.org/officeDocument/2006/relationships/hyperlink" Target="https://engmrk.com/alexnet-implementation-using-kera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.nips.cc/paper/4824-imagenet-classification-with-deep-convolutional-neural-networks.pdf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4824-imagenet-classification-with-deep-convolutional-neural-networks.pdf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cv-tricks.com/tensorflow-tutorial/understanding-alexnet-resnet-squeezenetand-running-on-tensorflow/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engmrk.com/alexnet-implementation-using-keras/" TargetMode="External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engmrk.com/alexnet-implementation-using-keras/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coinmonks/understand-alexnet-in-just-3-minutes-with-hands-on-code-using-tensorflow-925d1e2e2f82" TargetMode="External"/><Relationship Id="rId2" Type="http://schemas.openxmlformats.org/officeDocument/2006/relationships/hyperlink" Target="https://github.com/felzek/AlexNet-A-Practical-Implement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://www.robots.ox.ac.uk/~vgg/data/flowers/17/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bots.ox.ac.uk/~vgg/practicals/cnn/" TargetMode="External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medium.com/@apiltamang/yet-another-resnet-tutorial-or-not-f6dd9515fcd7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t4nextgen.com/best-artificial-intelligence-frameworks/" TargetMode="Externa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Residual_neural_network" TargetMode="External"/><Relationship Id="rId13" Type="http://schemas.openxmlformats.org/officeDocument/2006/relationships/hyperlink" Target="https://papers.nips.cc/paper/5346-sequence-to-sequence-learning-with-neural-networks.pdf" TargetMode="External"/><Relationship Id="rId3" Type="http://schemas.openxmlformats.org/officeDocument/2006/relationships/hyperlink" Target="http://yann.lecun.com/exdb/lenet/" TargetMode="External"/><Relationship Id="rId7" Type="http://schemas.openxmlformats.org/officeDocument/2006/relationships/hyperlink" Target="https://arxiv.org/pdf/1409.1556.pdf" TargetMode="External"/><Relationship Id="rId12" Type="http://schemas.openxmlformats.org/officeDocument/2006/relationships/hyperlink" Target="https://en.wikipedia.org/wiki/Long_short-term_memory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eecs.berkeley.edu/~jonlong/long_shelhamer_fcn.pdf" TargetMode="External"/><Relationship Id="rId11" Type="http://schemas.openxmlformats.org/officeDocument/2006/relationships/hyperlink" Target="http://colah.github.io/posts/2015-08-Understanding-LSTMs/" TargetMode="External"/><Relationship Id="rId5" Type="http://schemas.openxmlformats.org/officeDocument/2006/relationships/hyperlink" Target="https://www.cs.unc.edu/~wliu/papers/GoogLeNet.pdf" TargetMode="External"/><Relationship Id="rId10" Type="http://schemas.openxmlformats.org/officeDocument/2006/relationships/hyperlink" Target="http://www.huppelen.nl/publications/selectiveSearchDraft.pdf" TargetMode="External"/><Relationship Id="rId4" Type="http://schemas.openxmlformats.org/officeDocument/2006/relationships/hyperlink" Target="https://en.wikipedia.org/wiki/Convolutional_neural_network" TargetMode="External"/><Relationship Id="rId9" Type="http://schemas.openxmlformats.org/officeDocument/2006/relationships/hyperlink" Target="https://en.wikipedia.org/wiki/AlexNet" TargetMode="Externa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605.06409.pdf" TargetMode="External"/><Relationship Id="rId13" Type="http://schemas.openxmlformats.org/officeDocument/2006/relationships/hyperlink" Target="https://arxiv.org/pdf/1703.06870.pdf" TargetMode="External"/><Relationship Id="rId3" Type="http://schemas.openxmlformats.org/officeDocument/2006/relationships/hyperlink" Target="http://host.robots.ox.ac.uk/pascal/VOC/" TargetMode="External"/><Relationship Id="rId7" Type="http://schemas.openxmlformats.org/officeDocument/2006/relationships/hyperlink" Target="https://arxiv.org/pdf/1506.01497.pdf" TargetMode="External"/><Relationship Id="rId12" Type="http://schemas.openxmlformats.org/officeDocument/2006/relationships/hyperlink" Target="https://arxiv.org/pdf/1611.01578.pdf" TargetMode="External"/><Relationship Id="rId2" Type="http://schemas.openxmlformats.org/officeDocument/2006/relationships/hyperlink" Target="https://medium.com/comet-app/review-of-deep-learning-algorithms-for-object-detection-c1f3d437b85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504.08083.pdf" TargetMode="External"/><Relationship Id="rId11" Type="http://schemas.openxmlformats.org/officeDocument/2006/relationships/hyperlink" Target="https://arxiv.org/pdf/1612.08242.pdf" TargetMode="External"/><Relationship Id="rId5" Type="http://schemas.openxmlformats.org/officeDocument/2006/relationships/hyperlink" Target="http://www.huppelen.nl/publications/selectiveSearchDraft.pdf" TargetMode="External"/><Relationship Id="rId10" Type="http://schemas.openxmlformats.org/officeDocument/2006/relationships/hyperlink" Target="https://arxiv.org/pdf/1512.02325.pdf" TargetMode="External"/><Relationship Id="rId4" Type="http://schemas.openxmlformats.org/officeDocument/2006/relationships/hyperlink" Target="http://cocodataset.org/#home" TargetMode="External"/><Relationship Id="rId9" Type="http://schemas.openxmlformats.org/officeDocument/2006/relationships/hyperlink" Target="https://arxiv.org/pdf/1506.02640.pdf" TargetMode="Externa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thworks.com/matlabcentral/fileexchange/19997-neural-network-for-pattern-recognition-tutoria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gprints.org/5869/1/cnn_tutorial.pdf" TargetMode="External"/><Relationship Id="rId4" Type="http://schemas.openxmlformats.org/officeDocument/2006/relationships/hyperlink" Target="http://www.mathworks.com/matlabcentral/fileexchange/38310-deep-learning-toolbox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411.4038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emf"/><Relationship Id="rId5" Type="http://schemas.openxmlformats.org/officeDocument/2006/relationships/hyperlink" Target="https://people.eecs.berkeley.edu/~jhoffman/yahooJapan_Mar2016_talks/1-Evan-fcn%20spotlight.pdf" TargetMode="External"/><Relationship Id="rId4" Type="http://schemas.openxmlformats.org/officeDocument/2006/relationships/hyperlink" Target="https://arxiv.org/abs/1612.03144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hyperlink" Target="https://www.cs.toronto.edu/~kriz/cifar.html" TargetMode="Externa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ensorflow/models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tutorials/images/transfer_learning" TargetMode="External"/><Relationship Id="rId2" Type="http://schemas.openxmlformats.org/officeDocument/2006/relationships/hyperlink" Target="https://www.tensorflow.org/tutorials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tutorials" TargetMode="External"/><Relationship Id="rId2" Type="http://schemas.openxmlformats.org/officeDocument/2006/relationships/hyperlink" Target="https://www.tensorflow.org/instal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tensorflow/models" TargetMode="Externa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hyperlink" Target="https://sites.google.com/site/hongslinks/tensor_windows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 Introduction to Convolution Neural Networks</a:t>
            </a:r>
            <a:br>
              <a:rPr lang="en-US" altLang="en-US" dirty="0"/>
            </a:br>
            <a:r>
              <a:rPr lang="en-US" altLang="en-US" dirty="0"/>
              <a:t>(CNN) and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/>
              <a:t>KH Wong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r>
              <a:rPr lang="en-US" altLang="en-US">
                <a:solidFill>
                  <a:srgbClr val="898989"/>
                </a:solidFill>
              </a:rPr>
              <a:t>CNN. g.2c2</a:t>
            </a:r>
            <a:endParaRPr lang="en-US" altLang="en-US" dirty="0">
              <a:solidFill>
                <a:srgbClr val="898989"/>
              </a:solidFill>
            </a:endParaRPr>
          </a:p>
        </p:txBody>
      </p:sp>
      <p:sp>
        <p:nvSpPr>
          <p:cNvPr id="307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EB6CF68-BF1B-45D5-81C0-AC042D357D54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/>
              <a:t>Convolution (conv) layer: </a:t>
            </a:r>
            <a:br>
              <a:rPr lang="en-US" u="sng" dirty="0"/>
            </a:br>
            <a:r>
              <a:rPr lang="en-US" dirty="0"/>
              <a:t>Example: </a:t>
            </a:r>
            <a:r>
              <a:rPr lang="en-US" sz="3100" dirty="0"/>
              <a:t>From the input layer to the first hidden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905000"/>
            <a:ext cx="2638346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first hidden layer represents the filter outputs of a certain feature</a:t>
            </a:r>
          </a:p>
          <a:p>
            <a:r>
              <a:rPr lang="en-US" dirty="0"/>
              <a:t>So, what is a feature?</a:t>
            </a:r>
          </a:p>
          <a:p>
            <a:r>
              <a:rPr lang="en-US" dirty="0"/>
              <a:t>Answer is in the next slide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10</a:t>
            </a:fld>
            <a:endParaRPr lang="en-US" altLang="en-US"/>
          </a:p>
        </p:txBody>
      </p:sp>
      <p:pic>
        <p:nvPicPr>
          <p:cNvPr id="8" name="Picture 4" descr="https://adeshpande3.github.io/assets/ActivationMap.png">
            <a:extLst>
              <a:ext uri="{FF2B5EF4-FFF2-40B4-BE49-F238E27FC236}">
                <a16:creationId xmlns:a16="http://schemas.microsoft.com/office/drawing/2014/main" id="{671A623A-4797-46B1-9744-08D90969F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714750"/>
            <a:ext cx="4571212" cy="247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adeshpande3.github.io/assets/Corgi3.png">
            <a:extLst>
              <a:ext uri="{FF2B5EF4-FFF2-40B4-BE49-F238E27FC236}">
                <a16:creationId xmlns:a16="http://schemas.microsoft.com/office/drawing/2014/main" id="{EDE51D44-CA32-46C2-AE48-68F90A8B9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600200"/>
            <a:ext cx="605790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1845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Tf-test2: </a:t>
            </a:r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D:\tensorflow\models-master\tutorials\image\alexnet</a:t>
            </a:r>
          </a:p>
          <a:p>
            <a:r>
              <a:rPr lang="en-US" sz="2400" dirty="0"/>
              <a:t>&gt;python alexnet_benchmark.py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CNN. g.2c2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D4BF6-B8D8-4707-A332-D19C844A9267}" type="slidenum">
              <a:rPr lang="en-US" smtClean="0"/>
              <a:t>100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9427" y="3505200"/>
            <a:ext cx="8974573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&gt;python alexnet_benchmark.py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2020-02-21 18:48:01.682242: step 60, duration = 0.177</a:t>
            </a:r>
          </a:p>
          <a:p>
            <a:r>
              <a:rPr lang="en-US" dirty="0"/>
              <a:t>2020-02-21 18:48:03.387242: step 70, duration = 0.170</a:t>
            </a:r>
          </a:p>
          <a:p>
            <a:r>
              <a:rPr lang="en-US" dirty="0"/>
              <a:t>2020-02-21 18:48:05.101246: step 80, duration = 0.169</a:t>
            </a:r>
          </a:p>
          <a:p>
            <a:r>
              <a:rPr lang="en-US" dirty="0"/>
              <a:t>2020-02-21 18:48:06.805247: step 90, duration = 0.170</a:t>
            </a:r>
          </a:p>
          <a:p>
            <a:r>
              <a:rPr lang="en-US" dirty="0"/>
              <a:t>2020-02-21 18:48:08.337244: Forward-backward across 100 steps, 0.171 +/- 0.003 sec / batch</a:t>
            </a:r>
          </a:p>
        </p:txBody>
      </p:sp>
    </p:spTree>
    <p:extLst>
      <p:ext uri="{BB962C8B-B14F-4D97-AF65-F5344CB8AC3E}">
        <p14:creationId xmlns:p14="http://schemas.microsoft.com/office/powerpoint/2010/main" val="335633561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Rf-test3: </a:t>
            </a:r>
            <a:r>
              <a:rPr lang="en-US" dirty="0" err="1"/>
              <a:t>imagenet</a:t>
            </a:r>
            <a:br>
              <a:rPr lang="en-US" dirty="0"/>
            </a:br>
            <a:r>
              <a:rPr lang="en-US" sz="2000" dirty="0"/>
              <a:t>DATA_URL = 'http://download.tensorflow.org/models/image/</a:t>
            </a:r>
            <a:r>
              <a:rPr lang="en-US" sz="2000" dirty="0" err="1"/>
              <a:t>imagenet</a:t>
            </a:r>
            <a:r>
              <a:rPr lang="en-US" sz="2000" dirty="0"/>
              <a:t>/inception-2015-12-05.tgz'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imagenet</a:t>
            </a:r>
            <a:r>
              <a:rPr lang="en-US" dirty="0"/>
              <a:t> </a:t>
            </a:r>
          </a:p>
          <a:p>
            <a:r>
              <a:rPr lang="en-US" dirty="0"/>
              <a:t>D:\tensorflow\models-master\tutorials\image\imagenet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run_inference_on_image</a:t>
            </a:r>
            <a:r>
              <a:rPr lang="en-US" dirty="0">
                <a:solidFill>
                  <a:srgbClr val="FF0000"/>
                </a:solidFill>
              </a:rPr>
              <a:t>('banana.jpg')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CNN. g.2c2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D4BF6-B8D8-4707-A332-D19C844A9267}" type="slidenum">
              <a:rPr lang="en-US" smtClean="0"/>
              <a:t>101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70284" y="3644800"/>
            <a:ext cx="7665560" cy="258532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: 0000:02:00.0, compute capability: 6.1)</a:t>
            </a:r>
          </a:p>
          <a:p>
            <a:r>
              <a:rPr lang="en-US" dirty="0"/>
              <a:t>2020-02-21 20:06:22.555089: I </a:t>
            </a:r>
            <a:r>
              <a:rPr lang="en-US" dirty="0" err="1"/>
              <a:t>tensorflow</a:t>
            </a:r>
            <a:r>
              <a:rPr lang="en-US" dirty="0"/>
              <a:t>/</a:t>
            </a:r>
            <a:r>
              <a:rPr lang="en-US" dirty="0" err="1"/>
              <a:t>stream_executor</a:t>
            </a:r>
            <a:r>
              <a:rPr lang="en-US" dirty="0"/>
              <a:t>/dso_loader.cc:152]</a:t>
            </a:r>
          </a:p>
          <a:p>
            <a:r>
              <a:rPr lang="en-US" dirty="0"/>
              <a:t> successfully opened CUDA library cublas64_100.dll locally</a:t>
            </a:r>
          </a:p>
          <a:p>
            <a:r>
              <a:rPr lang="en-US" dirty="0">
                <a:solidFill>
                  <a:srgbClr val="FF0000"/>
                </a:solidFill>
              </a:rPr>
              <a:t>banana (score = 0.99933)</a:t>
            </a:r>
          </a:p>
          <a:p>
            <a:r>
              <a:rPr lang="en-US" dirty="0"/>
              <a:t>orange (score = 0.00003)</a:t>
            </a:r>
          </a:p>
          <a:p>
            <a:r>
              <a:rPr lang="en-US" dirty="0"/>
              <a:t>zucchini, </a:t>
            </a:r>
            <a:r>
              <a:rPr lang="en-US" dirty="0" err="1"/>
              <a:t>courgette</a:t>
            </a:r>
            <a:r>
              <a:rPr lang="en-US" dirty="0"/>
              <a:t> (score = 0.00002)</a:t>
            </a:r>
          </a:p>
          <a:p>
            <a:r>
              <a:rPr lang="en-US" dirty="0"/>
              <a:t>pineapple, </a:t>
            </a:r>
            <a:r>
              <a:rPr lang="en-US" dirty="0" err="1"/>
              <a:t>ananas</a:t>
            </a:r>
            <a:r>
              <a:rPr lang="en-US" dirty="0"/>
              <a:t> (score = 0.00001)</a:t>
            </a:r>
          </a:p>
          <a:p>
            <a:r>
              <a:rPr lang="en-US" dirty="0"/>
              <a:t>shopping basket (score = 0.00001)</a:t>
            </a:r>
          </a:p>
          <a:p>
            <a:r>
              <a:rPr lang="en-US" dirty="0"/>
              <a:t>(</a:t>
            </a:r>
            <a:r>
              <a:rPr lang="en-US" dirty="0" err="1"/>
              <a:t>tf-gpu</a:t>
            </a:r>
            <a:r>
              <a:rPr lang="en-US" dirty="0"/>
              <a:t>) PS D:\tensorflow\models-master\tutorials\image\imagenet&gt;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310" y="4679603"/>
            <a:ext cx="1533525" cy="101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97421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Tf-test4: cifar10</a:t>
            </a:r>
            <a:br>
              <a:rPr lang="en-US" dirty="0"/>
            </a:br>
            <a:r>
              <a:rPr lang="en-US" dirty="0"/>
              <a:t> object recognition of 10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D</a:t>
            </a:r>
            <a:r>
              <a:rPr lang="en-US"/>
              <a:t>:\tensorflow\models-master\tutorials\image\cifar10??&gt;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CNN. g.2c2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D4BF6-B8D8-4707-A332-D19C844A9267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4529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Another connection example for CNN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429000" cy="4525963"/>
          </a:xfrm>
        </p:spPr>
        <p:txBody>
          <a:bodyPr/>
          <a:lstStyle/>
          <a:p>
            <a:r>
              <a:rPr lang="en-US" dirty="0"/>
              <a:t>Some systems can use different arrangements for connecting 2 neighboring layers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103</a:t>
            </a:fld>
            <a:endParaRPr lang="en-US" altLang="en-US"/>
          </a:p>
        </p:txBody>
      </p:sp>
      <p:pic>
        <p:nvPicPr>
          <p:cNvPr id="44034" name="Picture 2" descr="Illustration of a Convolutional Neural Network (CNN) architecture for sentence classification. Here we depict three filter region sizes: 2, 3 and 4, each of which has 2 filters. Every filter performs convolution on the sentence matrix and generates (variable-length) feature maps. Then 1-max pooling is performed over each map, i.e., the largest number from each feature map is recorded. Thus a univariate feature vector is generated from all six maps, and these 6 features are concatenated to form a feature vector for the penultimate layer. The final softmax layer then receives this feature vector as input and uses it to classify the sentence; here we assume binary classification and hence depict two possible output states. Source: hang, Y., &amp; Wallace, B. (2015). A Sensitivity Analysis of (and Practitioners’ Guide to) Convolutional Neural Networks for Sentence Classific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143000"/>
            <a:ext cx="5070459" cy="463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5902803"/>
            <a:ext cx="85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http://www.wildml.com/2015/11/understanding-convolutional-neural-networks-for-nlp/</a:t>
            </a:r>
          </a:p>
        </p:txBody>
      </p:sp>
    </p:spTree>
    <p:extLst>
      <p:ext uri="{BB962C8B-B14F-4D97-AF65-F5344CB8AC3E}">
        <p14:creationId xmlns:p14="http://schemas.microsoft.com/office/powerpoint/2010/main" val="134542013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Relu</a:t>
            </a:r>
            <a:r>
              <a:rPr lang="en-US" dirty="0"/>
              <a:t> (Rectified Linear Unit) layer</a:t>
            </a:r>
            <a:br>
              <a:rPr lang="en-US" dirty="0"/>
            </a:br>
            <a:r>
              <a:rPr lang="en-US" dirty="0"/>
              <a:t>(To replace Sigmoid or </a:t>
            </a:r>
            <a:r>
              <a:rPr lang="en-US" dirty="0" err="1"/>
              <a:t>tanh</a:t>
            </a:r>
            <a:r>
              <a:rPr lang="en-US" dirty="0"/>
              <a:t> function)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Some CNN has a </a:t>
            </a:r>
            <a:r>
              <a:rPr lang="en-US" sz="2400" dirty="0" err="1"/>
              <a:t>Relu</a:t>
            </a:r>
            <a:r>
              <a:rPr lang="en-US" sz="2400" dirty="0"/>
              <a:t> layer</a:t>
            </a:r>
          </a:p>
          <a:p>
            <a:r>
              <a:rPr lang="en-US" sz="2400" dirty="0"/>
              <a:t>If f(x) is the layer input , </a:t>
            </a:r>
            <a:r>
              <a:rPr lang="en-US" sz="2400" dirty="0" err="1"/>
              <a:t>Relu</a:t>
            </a:r>
            <a:r>
              <a:rPr lang="en-US" sz="2400" dirty="0"/>
              <a:t>[f(x)]=max(f(x),0)</a:t>
            </a:r>
          </a:p>
          <a:p>
            <a:r>
              <a:rPr lang="en-US" sz="2400" dirty="0"/>
              <a:t>It  replaces all negative pixel values in the feature map by zero.</a:t>
            </a:r>
          </a:p>
          <a:p>
            <a:r>
              <a:rPr lang="en-US" sz="2400" dirty="0"/>
              <a:t>It can be used to replace Sigmoid or </a:t>
            </a:r>
            <a:r>
              <a:rPr lang="en-US" sz="2400" dirty="0" err="1"/>
              <a:t>tanh</a:t>
            </a:r>
            <a:r>
              <a:rPr lang="en-US" sz="2400" dirty="0"/>
              <a:t>.</a:t>
            </a:r>
          </a:p>
          <a:p>
            <a:r>
              <a:rPr lang="en-US" sz="2400" dirty="0"/>
              <a:t>The performance is shown to be better Sigmoid or </a:t>
            </a:r>
            <a:r>
              <a:rPr lang="en-US" sz="2400" dirty="0" err="1"/>
              <a:t>tanh</a:t>
            </a:r>
            <a:r>
              <a:rPr lang="en-US" sz="2400" dirty="0"/>
              <a:t>.</a:t>
            </a:r>
          </a:p>
          <a:p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104</a:t>
            </a:fld>
            <a:endParaRPr lang="en-US" altLang="en-US"/>
          </a:p>
        </p:txBody>
      </p:sp>
      <p:pic>
        <p:nvPicPr>
          <p:cNvPr id="43010" name="Picture 2" descr="Screen Shot 2016-08-07 at 4.59.29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419600"/>
            <a:ext cx="71247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56463" y="6019800"/>
            <a:ext cx="6475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https://ujjwalkarn.me/2016/08/11/intuitive-explanation-convnets/</a:t>
            </a:r>
          </a:p>
        </p:txBody>
      </p:sp>
    </p:spTree>
    <p:extLst>
      <p:ext uri="{BB962C8B-B14F-4D97-AF65-F5344CB8AC3E}">
        <p14:creationId xmlns:p14="http://schemas.microsoft.com/office/powerpoint/2010/main" val="5992452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09600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solidFill>
                  <a:srgbClr val="FF0000"/>
                </a:solidFill>
              </a:rPr>
              <a:t>Answer :Exercises on CNN</a:t>
            </a:r>
            <a:br>
              <a:rPr lang="en-US" sz="2000" dirty="0"/>
            </a:br>
            <a:r>
              <a:rPr lang="en-US" sz="2000" dirty="0">
                <a:solidFill>
                  <a:srgbClr val="FF0000"/>
                </a:solidFill>
              </a:rPr>
              <a:t>Exercise 1: </a:t>
            </a:r>
            <a:r>
              <a:rPr lang="en-US" sz="2000" u="sng" dirty="0">
                <a:solidFill>
                  <a:srgbClr val="FF0000"/>
                </a:solidFill>
              </a:rPr>
              <a:t>Convolution (conv) layer </a:t>
            </a:r>
            <a:r>
              <a:rPr lang="en-US" sz="2000" dirty="0">
                <a:solidFill>
                  <a:srgbClr val="FF0000"/>
                </a:solidFill>
              </a:rPr>
              <a:t>How to find the curve feature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1"/>
            <a:ext cx="8229600" cy="3759524"/>
          </a:xfrm>
        </p:spPr>
        <p:txBody>
          <a:bodyPr>
            <a:noAutofit/>
          </a:bodyPr>
          <a:lstStyle/>
          <a:p>
            <a:r>
              <a:rPr lang="en-US" sz="2400" dirty="0"/>
              <a:t>Exercise on convolution (implemented by correlation, see appendix).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Find Y=correlation( A,C). If Y&gt;5000, image A has feature C</a:t>
            </a:r>
          </a:p>
          <a:p>
            <a:r>
              <a:rPr lang="en-US" sz="2400" dirty="0">
                <a:solidFill>
                  <a:srgbClr val="FF0000"/>
                </a:solidFill>
              </a:rPr>
              <a:t>Answer:_________?=</a:t>
            </a:r>
            <a:r>
              <a:rPr lang="en-US" sz="1800" dirty="0">
                <a:solidFill>
                  <a:srgbClr val="FF0000"/>
                </a:solidFill>
              </a:rPr>
              <a:t>(20*30)+(50*30)+(50*30)=3600 (a bit small)</a:t>
            </a:r>
          </a:p>
          <a:p>
            <a:r>
              <a:rPr lang="en-US" sz="2400" dirty="0"/>
              <a:t>What does the result of  convolution( A,C) represent?</a:t>
            </a:r>
          </a:p>
          <a:p>
            <a:r>
              <a:rPr lang="en-US" sz="2400" dirty="0">
                <a:solidFill>
                  <a:srgbClr val="FF0000"/>
                </a:solidFill>
              </a:rPr>
              <a:t>Answer: That means the image in window A has no feature like C.</a:t>
            </a:r>
          </a:p>
          <a:p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2811" y="6182177"/>
            <a:ext cx="2895600" cy="365125"/>
          </a:xfrm>
        </p:spPr>
        <p:txBody>
          <a:bodyPr/>
          <a:lstStyle/>
          <a:p>
            <a:r>
              <a:rPr lang="en-US" altLang="en-US"/>
              <a:t>CNN. g.2c2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105</a:t>
            </a:fld>
            <a:endParaRPr lang="en-US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731554" y="1591196"/>
            <a:ext cx="106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A=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825566" y="1933061"/>
          <a:ext cx="2438401" cy="181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3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3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83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83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83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83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15537"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537"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537"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537"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537"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537"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5537"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795857" y="1551217"/>
            <a:ext cx="318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Kernel feature C</a:t>
            </a:r>
            <a:r>
              <a:rPr lang="en-US" baseline="-25000" dirty="0"/>
              <a:t> </a:t>
            </a:r>
            <a:r>
              <a:rPr lang="en-US" dirty="0"/>
              <a:t>(empty cell = 0)</a:t>
            </a:r>
            <a:endParaRPr lang="en-US" baseline="-25000" dirty="0"/>
          </a:p>
        </p:txBody>
      </p:sp>
      <p:sp>
        <p:nvSpPr>
          <p:cNvPr id="7" name="TextBox 6"/>
          <p:cNvSpPr txBox="1"/>
          <p:nvPr/>
        </p:nvSpPr>
        <p:spPr>
          <a:xfrm>
            <a:off x="152400" y="4243803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16744" y="2605216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*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7736C7-E21A-4EFC-A9AA-18BB869C9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920549"/>
            <a:ext cx="4641623" cy="22914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D7842DF-C783-44E2-8248-FD799955C81A}"/>
                  </a:ext>
                </a:extLst>
              </p14:cNvPr>
              <p14:cNvContentPartPr/>
              <p14:nvPr/>
            </p14:nvContentPartPr>
            <p14:xfrm>
              <a:off x="4283595" y="3675945"/>
              <a:ext cx="1172880" cy="1165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D7842DF-C783-44E2-8248-FD799955C81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74595" y="3667305"/>
                <a:ext cx="1190520" cy="11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D42D459-E364-44B3-A0F0-2ED30966E883}"/>
                  </a:ext>
                </a:extLst>
              </p14:cNvPr>
              <p14:cNvContentPartPr/>
              <p14:nvPr/>
            </p14:nvContentPartPr>
            <p14:xfrm>
              <a:off x="5867955" y="3666585"/>
              <a:ext cx="1456560" cy="1181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D42D459-E364-44B3-A0F0-2ED30966E88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59315" y="3657945"/>
                <a:ext cx="1474200" cy="11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CD85D42-A751-47E3-9032-E216D06E9C8F}"/>
                  </a:ext>
                </a:extLst>
              </p14:cNvPr>
              <p14:cNvContentPartPr/>
              <p14:nvPr/>
            </p14:nvContentPartPr>
            <p14:xfrm>
              <a:off x="4201515" y="2600265"/>
              <a:ext cx="2818440" cy="2233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CD85D42-A751-47E3-9032-E216D06E9C8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92515" y="2591265"/>
                <a:ext cx="2836080" cy="225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F6DB5AC0-4D7E-4370-912E-62EDB56C40EE}"/>
              </a:ext>
            </a:extLst>
          </p:cNvPr>
          <p:cNvGrpSpPr/>
          <p:nvPr/>
        </p:nvGrpSpPr>
        <p:grpSpPr>
          <a:xfrm>
            <a:off x="3598875" y="2638065"/>
            <a:ext cx="3392280" cy="2190960"/>
            <a:chOff x="3598875" y="2638065"/>
            <a:chExt cx="3392280" cy="219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3F27A8A-5544-49F7-8D5D-8F8017D911F3}"/>
                    </a:ext>
                  </a:extLst>
                </p14:cNvPr>
                <p14:cNvContentPartPr/>
                <p14:nvPr/>
              </p14:nvContentPartPr>
              <p14:xfrm>
                <a:off x="3962115" y="3371745"/>
                <a:ext cx="609120" cy="1402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3F27A8A-5544-49F7-8D5D-8F8017D911F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953475" y="3362745"/>
                  <a:ext cx="626760" cy="14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3713A65-BB3F-4817-A2D7-950359C894EC}"/>
                    </a:ext>
                  </a:extLst>
                </p14:cNvPr>
                <p14:cNvContentPartPr/>
                <p14:nvPr/>
              </p14:nvContentPartPr>
              <p14:xfrm>
                <a:off x="4989195" y="3419265"/>
                <a:ext cx="2001960" cy="1409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3713A65-BB3F-4817-A2D7-950359C894E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80555" y="3410265"/>
                  <a:ext cx="2019600" cy="142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7D68146-BEB5-4E94-9ECF-72A08BDFA50A}"/>
                    </a:ext>
                  </a:extLst>
                </p14:cNvPr>
                <p14:cNvContentPartPr/>
                <p14:nvPr/>
              </p14:nvContentPartPr>
              <p14:xfrm>
                <a:off x="3598875" y="2638065"/>
                <a:ext cx="249480" cy="2166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7D68146-BEB5-4E94-9ECF-72A08BDFA50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590235" y="2629425"/>
                  <a:ext cx="267120" cy="218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FBFEDF1-E2DC-4CC4-91C0-667753AF47C3}"/>
                  </a:ext>
                </a:extLst>
              </p14:cNvPr>
              <p14:cNvContentPartPr/>
              <p14:nvPr/>
            </p14:nvContentPartPr>
            <p14:xfrm>
              <a:off x="11762955" y="2981145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FBFEDF1-E2DC-4CC4-91C0-667753AF47C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754315" y="297214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576104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62499"/>
            <a:ext cx="8505825" cy="2414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Answer2: </a:t>
            </a:r>
            <a:r>
              <a:rPr lang="en-US" sz="2800" dirty="0"/>
              <a:t>and Demo (</a:t>
            </a:r>
            <a:r>
              <a:rPr lang="en-US" sz="2800" dirty="0">
                <a:hlinkClick r:id="rId3"/>
              </a:rPr>
              <a:t>click image to see demo</a:t>
            </a:r>
            <a:r>
              <a:rPr lang="en-US" sz="28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566879" y="6446838"/>
            <a:ext cx="2895600" cy="365125"/>
          </a:xfrm>
        </p:spPr>
        <p:txBody>
          <a:bodyPr/>
          <a:lstStyle/>
          <a:p>
            <a:r>
              <a:rPr lang="en-US" altLang="en-US"/>
              <a:t>CNN. g.2c2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106</a:t>
            </a:fld>
            <a:endParaRPr lang="en-US" altLang="en-US"/>
          </a:p>
        </p:txBody>
      </p:sp>
      <p:pic>
        <p:nvPicPr>
          <p:cNvPr id="45058" name="Picture 2" descr="http://deeplearning.stanford.edu/wiki/images/6/6c/Convolution_schematic.gif">
            <a:hlinkClick r:id="rId3"/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362" y="3201931"/>
            <a:ext cx="2398599" cy="175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6199" y="8795"/>
            <a:ext cx="893233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3"/>
              </a:rPr>
              <a:t>http://deeplearning.stanford.edu/wiki/images/6/6c/Convolution_schematic.gif</a:t>
            </a:r>
            <a:r>
              <a:rPr lang="en-US" sz="1050" dirty="0"/>
              <a:t> , </a:t>
            </a:r>
            <a:r>
              <a:rPr lang="en-US" sz="1050" dirty="0">
                <a:hlinkClick r:id="rId5"/>
              </a:rPr>
              <a:t>https://link.springer.com/content/pdf/10.1007%2F978-3-642-25191-7.pdf</a:t>
            </a:r>
            <a:r>
              <a:rPr lang="en-US" sz="1050" dirty="0"/>
              <a:t> 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985188"/>
              </p:ext>
            </p:extLst>
          </p:nvPr>
        </p:nvGraphicFramePr>
        <p:xfrm>
          <a:off x="202150" y="3080642"/>
          <a:ext cx="17526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42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42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42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6199" y="4114800"/>
            <a:ext cx="3971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Convolution mask</a:t>
            </a:r>
          </a:p>
        </p:txBody>
      </p:sp>
      <p:sp>
        <p:nvSpPr>
          <p:cNvPr id="9" name="Rectangle 8"/>
          <p:cNvSpPr/>
          <p:nvPr/>
        </p:nvSpPr>
        <p:spPr>
          <a:xfrm>
            <a:off x="93832" y="2992604"/>
            <a:ext cx="4249568" cy="23225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981200" y="3235938"/>
            <a:ext cx="2438400" cy="4165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474957" y="2819400"/>
            <a:ext cx="49043" cy="1732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4193362" y="2590800"/>
            <a:ext cx="1596200" cy="10512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481512" y="2981898"/>
            <a:ext cx="1308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pic>
        <p:nvPicPr>
          <p:cNvPr id="43011" name="Picture 3" descr="C:\Users\khwong\AppData\Local\Microsoft\Windows\INetCache\IE\95T1XP6U\350575130_640[1].jpg">
            <a:hlinkClick r:id="rId3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381000"/>
            <a:ext cx="1083733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6154600" y="3272721"/>
            <a:ext cx="152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feature map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16581" y="2946924"/>
            <a:ext cx="1236489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 different kernel generates a different feature map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08417" y="4027172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900401" y="377773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8836" y="4997556"/>
            <a:ext cx="887687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Exercise 2: (a) Find X,Y. Answer=____</a:t>
            </a:r>
            <a:r>
              <a:rPr lang="en-US" sz="2000" b="1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 , Y=______3</a:t>
            </a:r>
            <a:endParaRPr lang="en-US" sz="800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(b) Find X again if the correlation mask is [0 2 0; </a:t>
            </a:r>
          </a:p>
          <a:p>
            <a:r>
              <a:rPr lang="en-US" b="1" dirty="0">
                <a:solidFill>
                  <a:srgbClr val="FF0000"/>
                </a:solidFill>
              </a:rPr>
              <a:t>                                                                            2 0 2; </a:t>
            </a:r>
          </a:p>
          <a:p>
            <a:r>
              <a:rPr lang="en-US" b="1" dirty="0">
                <a:solidFill>
                  <a:srgbClr val="FF0000"/>
                </a:solidFill>
              </a:rPr>
              <a:t>                                                                            0 2 0]. 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Answer:X</a:t>
            </a:r>
            <a:r>
              <a:rPr lang="en-US" b="1" baseline="-25000" dirty="0" err="1">
                <a:solidFill>
                  <a:srgbClr val="FF0000"/>
                </a:solidFill>
              </a:rPr>
              <a:t>new</a:t>
            </a:r>
            <a:r>
              <a:rPr lang="en-US" b="1" dirty="0">
                <a:solidFill>
                  <a:srgbClr val="FF0000"/>
                </a:solidFill>
              </a:rPr>
              <a:t>=2*1+2*1+2*1=6                                                                                          </a:t>
            </a:r>
            <a:endParaRPr lang="en-US" sz="8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34453" y="2981898"/>
            <a:ext cx="2308947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is a 3x3 mask for illustration purpose, </a:t>
            </a:r>
          </a:p>
          <a:p>
            <a:r>
              <a:rPr lang="en-US" dirty="0">
                <a:solidFill>
                  <a:srgbClr val="FF0000"/>
                </a:solidFill>
              </a:rPr>
              <a:t>but noted that the above application uses a 5x5 mask.</a:t>
            </a:r>
          </a:p>
        </p:txBody>
      </p:sp>
    </p:spTree>
    <p:extLst>
      <p:ext uri="{BB962C8B-B14F-4D97-AF65-F5344CB8AC3E}">
        <p14:creationId xmlns:p14="http://schemas.microsoft.com/office/powerpoint/2010/main" val="261761283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312198"/>
              </p:ext>
            </p:extLst>
          </p:nvPr>
        </p:nvGraphicFramePr>
        <p:xfrm>
          <a:off x="850790" y="1315004"/>
          <a:ext cx="1631497" cy="2086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0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0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0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30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30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30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01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01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01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01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01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01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01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Answer  3</a:t>
            </a:r>
            <a:r>
              <a:rPr lang="en-US" sz="2400" dirty="0"/>
              <a:t>: A small example of how the feature map is calculated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350" y="3429000"/>
            <a:ext cx="8934450" cy="2971800"/>
          </a:xfrm>
        </p:spPr>
        <p:txBody>
          <a:bodyPr>
            <a:noAutofit/>
          </a:bodyPr>
          <a:lstStyle/>
          <a:p>
            <a:pPr marL="571500" indent="-571500">
              <a:buFont typeface="+mj-lt"/>
              <a:buAutoNum type="alphaLcParenR"/>
            </a:pPr>
            <a:r>
              <a:rPr lang="en-US" sz="1800" dirty="0"/>
              <a:t>If the step size of the correlation is 1 pixel (horizontally and vertically), explain why the above output feature map is 5x5.</a:t>
            </a:r>
          </a:p>
          <a:p>
            <a:pPr marL="571500" indent="-571500">
              <a:buFont typeface="+mj-lt"/>
              <a:buAutoNum type="alphaLcParenR"/>
            </a:pPr>
            <a:r>
              <a:rPr lang="en-US" sz="1800" dirty="0"/>
              <a:t>If input is 32x32, mask is 5x5, what is the size of the output feature map if step size is 1? Answer: _______ </a:t>
            </a:r>
            <a:r>
              <a:rPr lang="en-US" sz="1800" dirty="0">
                <a:solidFill>
                  <a:srgbClr val="FF0000"/>
                </a:solidFill>
              </a:rPr>
              <a:t>{ [(N-m)/s]+1}=28x28, because for each dimension, N=</a:t>
            </a:r>
            <a:r>
              <a:rPr lang="en-US" sz="1800" dirty="0" err="1">
                <a:solidFill>
                  <a:srgbClr val="FF0000"/>
                </a:solidFill>
              </a:rPr>
              <a:t>image_width</a:t>
            </a:r>
            <a:r>
              <a:rPr lang="en-US" sz="1800" dirty="0">
                <a:solidFill>
                  <a:srgbClr val="FF0000"/>
                </a:solidFill>
              </a:rPr>
              <a:t>, m=kernel (mask) width, s=step size, </a:t>
            </a:r>
            <a:r>
              <a:rPr lang="en-US" sz="1800" dirty="0" err="1">
                <a:solidFill>
                  <a:srgbClr val="FF0000"/>
                </a:solidFill>
              </a:rPr>
              <a:t>output_feature_map_width</a:t>
            </a:r>
            <a:r>
              <a:rPr lang="en-US" sz="1800" dirty="0">
                <a:solidFill>
                  <a:srgbClr val="FF0000"/>
                </a:solidFill>
              </a:rPr>
              <a:t>={ [(N-m)/s]+1}</a:t>
            </a:r>
          </a:p>
          <a:p>
            <a:pPr marL="571500" indent="-571500">
              <a:buFont typeface="+mj-lt"/>
              <a:buAutoNum type="alphaLcParenR"/>
            </a:pPr>
            <a:r>
              <a:rPr lang="en-US" sz="1800" dirty="0"/>
              <a:t>If input is 28x28, what is the size of the subsample layer? Answer:________</a:t>
            </a:r>
            <a:r>
              <a:rPr lang="en-US" sz="2000" dirty="0">
                <a:solidFill>
                  <a:srgbClr val="FF0000"/>
                </a:solidFill>
              </a:rPr>
              <a:t>14x14</a:t>
            </a:r>
          </a:p>
          <a:p>
            <a:pPr marL="571500" indent="-571500">
              <a:buFont typeface="+mj-lt"/>
              <a:buAutoNum type="alphaLcParenR"/>
            </a:pPr>
            <a:r>
              <a:rPr lang="en-US" sz="1800" dirty="0"/>
              <a:t>If input is 14x14, kernel=5x5, what is the size of the output feature map if step size is 1?   Answer:__________ </a:t>
            </a:r>
            <a:r>
              <a:rPr lang="en-US" sz="1800" dirty="0">
                <a:solidFill>
                  <a:srgbClr val="FF0000"/>
                </a:solidFill>
              </a:rPr>
              <a:t>10x10</a:t>
            </a:r>
          </a:p>
          <a:p>
            <a:pPr marL="571500" indent="-571500">
              <a:buFont typeface="+mj-lt"/>
              <a:buAutoNum type="alphaLcParenR"/>
            </a:pPr>
            <a:r>
              <a:rPr lang="en-US" sz="1800" dirty="0"/>
              <a:t>In question(a), if the step size of the convolution is 2 pixels, What is the size of he output feature map. Answer:____________? </a:t>
            </a:r>
            <a:r>
              <a:rPr lang="en-US" sz="1800" dirty="0">
                <a:solidFill>
                  <a:srgbClr val="FF0000"/>
                </a:solidFill>
              </a:rPr>
              <a:t>{ [(N-m)/s]+1}={  [(7-3)/2]  +1) =3, so 3x3</a:t>
            </a:r>
            <a:r>
              <a:rPr lang="en-US" sz="1800" dirty="0"/>
              <a:t>                                                                                  </a:t>
            </a:r>
            <a:r>
              <a:rPr lang="en-US" sz="100" dirty="0"/>
              <a:t>3x3</a:t>
            </a:r>
          </a:p>
          <a:p>
            <a:pPr marL="571500" indent="-571500">
              <a:buFont typeface="+mj-lt"/>
              <a:buAutoNum type="alphaLcParenR"/>
            </a:pPr>
            <a:endParaRPr lang="en-US" sz="9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107</a:t>
            </a:fld>
            <a:endParaRPr lang="en-US" alt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094471"/>
              </p:ext>
            </p:extLst>
          </p:nvPr>
        </p:nvGraphicFramePr>
        <p:xfrm>
          <a:off x="4064514" y="1674660"/>
          <a:ext cx="95586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6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6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6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87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>
                        <a:alpha val="4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>
                        <a:alpha val="4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>
                        <a:alpha val="4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>
                        <a:alpha val="4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>
                        <a:alpha val="4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>
                        <a:alpha val="4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7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>
                        <a:alpha val="4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>
                        <a:alpha val="4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>
                        <a:alpha val="4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Freeform 10"/>
          <p:cNvSpPr/>
          <p:nvPr/>
        </p:nvSpPr>
        <p:spPr>
          <a:xfrm>
            <a:off x="892573" y="1604587"/>
            <a:ext cx="1556776" cy="1692773"/>
          </a:xfrm>
          <a:custGeom>
            <a:avLst/>
            <a:gdLst>
              <a:gd name="connsiteX0" fmla="*/ 0 w 1556776"/>
              <a:gd name="connsiteY0" fmla="*/ 1511405 h 1692773"/>
              <a:gd name="connsiteX1" fmla="*/ 45342 w 1556776"/>
              <a:gd name="connsiteY1" fmla="*/ 1413163 h 1692773"/>
              <a:gd name="connsiteX2" fmla="*/ 75570 w 1556776"/>
              <a:gd name="connsiteY2" fmla="*/ 1314922 h 1692773"/>
              <a:gd name="connsiteX3" fmla="*/ 90684 w 1556776"/>
              <a:gd name="connsiteY3" fmla="*/ 1284694 h 1692773"/>
              <a:gd name="connsiteX4" fmla="*/ 120912 w 1556776"/>
              <a:gd name="connsiteY4" fmla="*/ 1216681 h 1692773"/>
              <a:gd name="connsiteX5" fmla="*/ 128469 w 1556776"/>
              <a:gd name="connsiteY5" fmla="*/ 1178896 h 1692773"/>
              <a:gd name="connsiteX6" fmla="*/ 166255 w 1556776"/>
              <a:gd name="connsiteY6" fmla="*/ 1110882 h 1692773"/>
              <a:gd name="connsiteX7" fmla="*/ 181369 w 1556776"/>
              <a:gd name="connsiteY7" fmla="*/ 1065540 h 1692773"/>
              <a:gd name="connsiteX8" fmla="*/ 204040 w 1556776"/>
              <a:gd name="connsiteY8" fmla="*/ 1035312 h 1692773"/>
              <a:gd name="connsiteX9" fmla="*/ 219154 w 1556776"/>
              <a:gd name="connsiteY9" fmla="*/ 997527 h 1692773"/>
              <a:gd name="connsiteX10" fmla="*/ 264496 w 1556776"/>
              <a:gd name="connsiteY10" fmla="*/ 937071 h 1692773"/>
              <a:gd name="connsiteX11" fmla="*/ 309838 w 1556776"/>
              <a:gd name="connsiteY11" fmla="*/ 876615 h 1692773"/>
              <a:gd name="connsiteX12" fmla="*/ 317395 w 1556776"/>
              <a:gd name="connsiteY12" fmla="*/ 853943 h 1692773"/>
              <a:gd name="connsiteX13" fmla="*/ 347623 w 1556776"/>
              <a:gd name="connsiteY13" fmla="*/ 801044 h 1692773"/>
              <a:gd name="connsiteX14" fmla="*/ 355180 w 1556776"/>
              <a:gd name="connsiteY14" fmla="*/ 770816 h 1692773"/>
              <a:gd name="connsiteX15" fmla="*/ 385408 w 1556776"/>
              <a:gd name="connsiteY15" fmla="*/ 740588 h 1692773"/>
              <a:gd name="connsiteX16" fmla="*/ 400522 w 1556776"/>
              <a:gd name="connsiteY16" fmla="*/ 717917 h 1692773"/>
              <a:gd name="connsiteX17" fmla="*/ 430750 w 1556776"/>
              <a:gd name="connsiteY17" fmla="*/ 665018 h 1692773"/>
              <a:gd name="connsiteX18" fmla="*/ 468536 w 1556776"/>
              <a:gd name="connsiteY18" fmla="*/ 604562 h 1692773"/>
              <a:gd name="connsiteX19" fmla="*/ 506321 w 1556776"/>
              <a:gd name="connsiteY19" fmla="*/ 544105 h 1692773"/>
              <a:gd name="connsiteX20" fmla="*/ 521435 w 1556776"/>
              <a:gd name="connsiteY20" fmla="*/ 513877 h 1692773"/>
              <a:gd name="connsiteX21" fmla="*/ 536549 w 1556776"/>
              <a:gd name="connsiteY21" fmla="*/ 491206 h 1692773"/>
              <a:gd name="connsiteX22" fmla="*/ 581891 w 1556776"/>
              <a:gd name="connsiteY22" fmla="*/ 423193 h 1692773"/>
              <a:gd name="connsiteX23" fmla="*/ 589448 w 1556776"/>
              <a:gd name="connsiteY23" fmla="*/ 400522 h 1692773"/>
              <a:gd name="connsiteX24" fmla="*/ 642347 w 1556776"/>
              <a:gd name="connsiteY24" fmla="*/ 340066 h 1692773"/>
              <a:gd name="connsiteX25" fmla="*/ 665018 w 1556776"/>
              <a:gd name="connsiteY25" fmla="*/ 302281 h 1692773"/>
              <a:gd name="connsiteX26" fmla="*/ 695246 w 1556776"/>
              <a:gd name="connsiteY26" fmla="*/ 256939 h 1692773"/>
              <a:gd name="connsiteX27" fmla="*/ 740588 w 1556776"/>
              <a:gd name="connsiteY27" fmla="*/ 188925 h 1692773"/>
              <a:gd name="connsiteX28" fmla="*/ 755702 w 1556776"/>
              <a:gd name="connsiteY28" fmla="*/ 166254 h 1692773"/>
              <a:gd name="connsiteX29" fmla="*/ 770817 w 1556776"/>
              <a:gd name="connsiteY29" fmla="*/ 143583 h 1692773"/>
              <a:gd name="connsiteX30" fmla="*/ 793488 w 1556776"/>
              <a:gd name="connsiteY30" fmla="*/ 90684 h 1692773"/>
              <a:gd name="connsiteX31" fmla="*/ 808602 w 1556776"/>
              <a:gd name="connsiteY31" fmla="*/ 60456 h 1692773"/>
              <a:gd name="connsiteX32" fmla="*/ 831273 w 1556776"/>
              <a:gd name="connsiteY32" fmla="*/ 0 h 1692773"/>
              <a:gd name="connsiteX33" fmla="*/ 884172 w 1556776"/>
              <a:gd name="connsiteY33" fmla="*/ 52899 h 1692773"/>
              <a:gd name="connsiteX34" fmla="*/ 921957 w 1556776"/>
              <a:gd name="connsiteY34" fmla="*/ 83127 h 1692773"/>
              <a:gd name="connsiteX35" fmla="*/ 952185 w 1556776"/>
              <a:gd name="connsiteY35" fmla="*/ 120912 h 1692773"/>
              <a:gd name="connsiteX36" fmla="*/ 974856 w 1556776"/>
              <a:gd name="connsiteY36" fmla="*/ 143583 h 1692773"/>
              <a:gd name="connsiteX37" fmla="*/ 1020198 w 1556776"/>
              <a:gd name="connsiteY37" fmla="*/ 196482 h 1692773"/>
              <a:gd name="connsiteX38" fmla="*/ 1080655 w 1556776"/>
              <a:gd name="connsiteY38" fmla="*/ 256939 h 1692773"/>
              <a:gd name="connsiteX39" fmla="*/ 1103326 w 1556776"/>
              <a:gd name="connsiteY39" fmla="*/ 279610 h 1692773"/>
              <a:gd name="connsiteX40" fmla="*/ 1133554 w 1556776"/>
              <a:gd name="connsiteY40" fmla="*/ 332509 h 1692773"/>
              <a:gd name="connsiteX41" fmla="*/ 1141111 w 1556776"/>
              <a:gd name="connsiteY41" fmla="*/ 362737 h 1692773"/>
              <a:gd name="connsiteX42" fmla="*/ 1186453 w 1556776"/>
              <a:gd name="connsiteY42" fmla="*/ 430750 h 1692773"/>
              <a:gd name="connsiteX43" fmla="*/ 1216681 w 1556776"/>
              <a:gd name="connsiteY43" fmla="*/ 521434 h 1692773"/>
              <a:gd name="connsiteX44" fmla="*/ 1231795 w 1556776"/>
              <a:gd name="connsiteY44" fmla="*/ 574334 h 1692773"/>
              <a:gd name="connsiteX45" fmla="*/ 1246909 w 1556776"/>
              <a:gd name="connsiteY45" fmla="*/ 604562 h 1692773"/>
              <a:gd name="connsiteX46" fmla="*/ 1254466 w 1556776"/>
              <a:gd name="connsiteY46" fmla="*/ 649904 h 1692773"/>
              <a:gd name="connsiteX47" fmla="*/ 1269580 w 1556776"/>
              <a:gd name="connsiteY47" fmla="*/ 687689 h 1692773"/>
              <a:gd name="connsiteX48" fmla="*/ 1292251 w 1556776"/>
              <a:gd name="connsiteY48" fmla="*/ 740588 h 1692773"/>
              <a:gd name="connsiteX49" fmla="*/ 1314922 w 1556776"/>
              <a:gd name="connsiteY49" fmla="*/ 808601 h 1692773"/>
              <a:gd name="connsiteX50" fmla="*/ 1330036 w 1556776"/>
              <a:gd name="connsiteY50" fmla="*/ 884172 h 1692773"/>
              <a:gd name="connsiteX51" fmla="*/ 1337593 w 1556776"/>
              <a:gd name="connsiteY51" fmla="*/ 906843 h 1692773"/>
              <a:gd name="connsiteX52" fmla="*/ 1352707 w 1556776"/>
              <a:gd name="connsiteY52" fmla="*/ 982413 h 1692773"/>
              <a:gd name="connsiteX53" fmla="*/ 1360264 w 1556776"/>
              <a:gd name="connsiteY53" fmla="*/ 1012641 h 1692773"/>
              <a:gd name="connsiteX54" fmla="*/ 1375379 w 1556776"/>
              <a:gd name="connsiteY54" fmla="*/ 1080654 h 1692773"/>
              <a:gd name="connsiteX55" fmla="*/ 1390493 w 1556776"/>
              <a:gd name="connsiteY55" fmla="*/ 1118439 h 1692773"/>
              <a:gd name="connsiteX56" fmla="*/ 1405607 w 1556776"/>
              <a:gd name="connsiteY56" fmla="*/ 1171339 h 1692773"/>
              <a:gd name="connsiteX57" fmla="*/ 1420721 w 1556776"/>
              <a:gd name="connsiteY57" fmla="*/ 1209124 h 1692773"/>
              <a:gd name="connsiteX58" fmla="*/ 1435835 w 1556776"/>
              <a:gd name="connsiteY58" fmla="*/ 1292251 h 1692773"/>
              <a:gd name="connsiteX59" fmla="*/ 1458506 w 1556776"/>
              <a:gd name="connsiteY59" fmla="*/ 1345150 h 1692773"/>
              <a:gd name="connsiteX60" fmla="*/ 1481177 w 1556776"/>
              <a:gd name="connsiteY60" fmla="*/ 1413163 h 1692773"/>
              <a:gd name="connsiteX61" fmla="*/ 1496291 w 1556776"/>
              <a:gd name="connsiteY61" fmla="*/ 1503848 h 1692773"/>
              <a:gd name="connsiteX62" fmla="*/ 1503848 w 1556776"/>
              <a:gd name="connsiteY62" fmla="*/ 1526519 h 1692773"/>
              <a:gd name="connsiteX63" fmla="*/ 1511405 w 1556776"/>
              <a:gd name="connsiteY63" fmla="*/ 1571861 h 1692773"/>
              <a:gd name="connsiteX64" fmla="*/ 1526519 w 1556776"/>
              <a:gd name="connsiteY64" fmla="*/ 1617203 h 1692773"/>
              <a:gd name="connsiteX65" fmla="*/ 1534076 w 1556776"/>
              <a:gd name="connsiteY65" fmla="*/ 1639874 h 1692773"/>
              <a:gd name="connsiteX66" fmla="*/ 1541633 w 1556776"/>
              <a:gd name="connsiteY66" fmla="*/ 1662545 h 1692773"/>
              <a:gd name="connsiteX67" fmla="*/ 1556747 w 1556776"/>
              <a:gd name="connsiteY67" fmla="*/ 1692773 h 169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556776" h="1692773">
                <a:moveTo>
                  <a:pt x="0" y="1511405"/>
                </a:moveTo>
                <a:cubicBezTo>
                  <a:pt x="28962" y="1395557"/>
                  <a:pt x="-5577" y="1498029"/>
                  <a:pt x="45342" y="1413163"/>
                </a:cubicBezTo>
                <a:cubicBezTo>
                  <a:pt x="83211" y="1350047"/>
                  <a:pt x="34134" y="1397793"/>
                  <a:pt x="75570" y="1314922"/>
                </a:cubicBezTo>
                <a:lnTo>
                  <a:pt x="90684" y="1284694"/>
                </a:lnTo>
                <a:cubicBezTo>
                  <a:pt x="112007" y="1156754"/>
                  <a:pt x="79030" y="1300445"/>
                  <a:pt x="120912" y="1216681"/>
                </a:cubicBezTo>
                <a:cubicBezTo>
                  <a:pt x="126656" y="1205193"/>
                  <a:pt x="124407" y="1191081"/>
                  <a:pt x="128469" y="1178896"/>
                </a:cubicBezTo>
                <a:cubicBezTo>
                  <a:pt x="137607" y="1151481"/>
                  <a:pt x="154142" y="1137529"/>
                  <a:pt x="166255" y="1110882"/>
                </a:cubicBezTo>
                <a:cubicBezTo>
                  <a:pt x="172848" y="1096379"/>
                  <a:pt x="174244" y="1079790"/>
                  <a:pt x="181369" y="1065540"/>
                </a:cubicBezTo>
                <a:cubicBezTo>
                  <a:pt x="187002" y="1054275"/>
                  <a:pt x="197923" y="1046322"/>
                  <a:pt x="204040" y="1035312"/>
                </a:cubicBezTo>
                <a:cubicBezTo>
                  <a:pt x="210628" y="1023454"/>
                  <a:pt x="213087" y="1009660"/>
                  <a:pt x="219154" y="997527"/>
                </a:cubicBezTo>
                <a:cubicBezTo>
                  <a:pt x="228479" y="978877"/>
                  <a:pt x="254764" y="950974"/>
                  <a:pt x="264496" y="937071"/>
                </a:cubicBezTo>
                <a:cubicBezTo>
                  <a:pt x="308315" y="874472"/>
                  <a:pt x="265394" y="921059"/>
                  <a:pt x="309838" y="876615"/>
                </a:cubicBezTo>
                <a:cubicBezTo>
                  <a:pt x="312357" y="869058"/>
                  <a:pt x="314257" y="861265"/>
                  <a:pt x="317395" y="853943"/>
                </a:cubicBezTo>
                <a:cubicBezTo>
                  <a:pt x="328900" y="827098"/>
                  <a:pt x="332445" y="823812"/>
                  <a:pt x="347623" y="801044"/>
                </a:cubicBezTo>
                <a:cubicBezTo>
                  <a:pt x="350142" y="790968"/>
                  <a:pt x="349675" y="779623"/>
                  <a:pt x="355180" y="770816"/>
                </a:cubicBezTo>
                <a:cubicBezTo>
                  <a:pt x="362732" y="758732"/>
                  <a:pt x="376134" y="751407"/>
                  <a:pt x="385408" y="740588"/>
                </a:cubicBezTo>
                <a:cubicBezTo>
                  <a:pt x="391319" y="733692"/>
                  <a:pt x="395484" y="725474"/>
                  <a:pt x="400522" y="717917"/>
                </a:cubicBezTo>
                <a:cubicBezTo>
                  <a:pt x="414838" y="660654"/>
                  <a:pt x="396447" y="712183"/>
                  <a:pt x="430750" y="665018"/>
                </a:cubicBezTo>
                <a:cubicBezTo>
                  <a:pt x="444728" y="645799"/>
                  <a:pt x="455941" y="624714"/>
                  <a:pt x="468536" y="604562"/>
                </a:cubicBezTo>
                <a:cubicBezTo>
                  <a:pt x="481131" y="584410"/>
                  <a:pt x="495693" y="565361"/>
                  <a:pt x="506321" y="544105"/>
                </a:cubicBezTo>
                <a:cubicBezTo>
                  <a:pt x="511359" y="534029"/>
                  <a:pt x="515846" y="523658"/>
                  <a:pt x="521435" y="513877"/>
                </a:cubicBezTo>
                <a:cubicBezTo>
                  <a:pt x="525941" y="505991"/>
                  <a:pt x="531735" y="498908"/>
                  <a:pt x="536549" y="491206"/>
                </a:cubicBezTo>
                <a:cubicBezTo>
                  <a:pt x="572988" y="432904"/>
                  <a:pt x="544158" y="473504"/>
                  <a:pt x="581891" y="423193"/>
                </a:cubicBezTo>
                <a:cubicBezTo>
                  <a:pt x="584410" y="415636"/>
                  <a:pt x="585496" y="407438"/>
                  <a:pt x="589448" y="400522"/>
                </a:cubicBezTo>
                <a:cubicBezTo>
                  <a:pt x="613936" y="357668"/>
                  <a:pt x="610830" y="380588"/>
                  <a:pt x="642347" y="340066"/>
                </a:cubicBezTo>
                <a:cubicBezTo>
                  <a:pt x="651365" y="328472"/>
                  <a:pt x="657132" y="314673"/>
                  <a:pt x="665018" y="302281"/>
                </a:cubicBezTo>
                <a:cubicBezTo>
                  <a:pt x="674770" y="286956"/>
                  <a:pt x="685170" y="272053"/>
                  <a:pt x="695246" y="256939"/>
                </a:cubicBezTo>
                <a:lnTo>
                  <a:pt x="740588" y="188925"/>
                </a:lnTo>
                <a:lnTo>
                  <a:pt x="755702" y="166254"/>
                </a:lnTo>
                <a:cubicBezTo>
                  <a:pt x="760740" y="158697"/>
                  <a:pt x="766755" y="151707"/>
                  <a:pt x="770817" y="143583"/>
                </a:cubicBezTo>
                <a:cubicBezTo>
                  <a:pt x="820944" y="43329"/>
                  <a:pt x="760130" y="168520"/>
                  <a:pt x="793488" y="90684"/>
                </a:cubicBezTo>
                <a:cubicBezTo>
                  <a:pt x="797926" y="80330"/>
                  <a:pt x="804027" y="70750"/>
                  <a:pt x="808602" y="60456"/>
                </a:cubicBezTo>
                <a:cubicBezTo>
                  <a:pt x="820650" y="33347"/>
                  <a:pt x="822964" y="24928"/>
                  <a:pt x="831273" y="0"/>
                </a:cubicBezTo>
                <a:cubicBezTo>
                  <a:pt x="882527" y="34169"/>
                  <a:pt x="821344" y="-9929"/>
                  <a:pt x="884172" y="52899"/>
                </a:cubicBezTo>
                <a:cubicBezTo>
                  <a:pt x="895577" y="64304"/>
                  <a:pt x="910552" y="71722"/>
                  <a:pt x="921957" y="83127"/>
                </a:cubicBezTo>
                <a:cubicBezTo>
                  <a:pt x="933362" y="94532"/>
                  <a:pt x="941564" y="108773"/>
                  <a:pt x="952185" y="120912"/>
                </a:cubicBezTo>
                <a:cubicBezTo>
                  <a:pt x="959223" y="128955"/>
                  <a:pt x="967707" y="135639"/>
                  <a:pt x="974856" y="143583"/>
                </a:cubicBezTo>
                <a:cubicBezTo>
                  <a:pt x="990392" y="160845"/>
                  <a:pt x="1004352" y="179504"/>
                  <a:pt x="1020198" y="196482"/>
                </a:cubicBezTo>
                <a:cubicBezTo>
                  <a:pt x="1039644" y="217317"/>
                  <a:pt x="1060503" y="236787"/>
                  <a:pt x="1080655" y="256939"/>
                </a:cubicBezTo>
                <a:lnTo>
                  <a:pt x="1103326" y="279610"/>
                </a:lnTo>
                <a:cubicBezTo>
                  <a:pt x="1123896" y="382462"/>
                  <a:pt x="1092253" y="270558"/>
                  <a:pt x="1133554" y="332509"/>
                </a:cubicBezTo>
                <a:cubicBezTo>
                  <a:pt x="1139315" y="341151"/>
                  <a:pt x="1136893" y="353246"/>
                  <a:pt x="1141111" y="362737"/>
                </a:cubicBezTo>
                <a:cubicBezTo>
                  <a:pt x="1151711" y="386588"/>
                  <a:pt x="1170876" y="409981"/>
                  <a:pt x="1186453" y="430750"/>
                </a:cubicBezTo>
                <a:cubicBezTo>
                  <a:pt x="1213299" y="538133"/>
                  <a:pt x="1187397" y="453104"/>
                  <a:pt x="1216681" y="521434"/>
                </a:cubicBezTo>
                <a:cubicBezTo>
                  <a:pt x="1234950" y="564062"/>
                  <a:pt x="1212621" y="523203"/>
                  <a:pt x="1231795" y="574334"/>
                </a:cubicBezTo>
                <a:cubicBezTo>
                  <a:pt x="1235750" y="584882"/>
                  <a:pt x="1241871" y="594486"/>
                  <a:pt x="1246909" y="604562"/>
                </a:cubicBezTo>
                <a:cubicBezTo>
                  <a:pt x="1249428" y="619676"/>
                  <a:pt x="1250434" y="635121"/>
                  <a:pt x="1254466" y="649904"/>
                </a:cubicBezTo>
                <a:cubicBezTo>
                  <a:pt x="1258035" y="662991"/>
                  <a:pt x="1264071" y="675293"/>
                  <a:pt x="1269580" y="687689"/>
                </a:cubicBezTo>
                <a:cubicBezTo>
                  <a:pt x="1279848" y="710792"/>
                  <a:pt x="1287077" y="717306"/>
                  <a:pt x="1292251" y="740588"/>
                </a:cubicBezTo>
                <a:cubicBezTo>
                  <a:pt x="1305826" y="801676"/>
                  <a:pt x="1288626" y="769158"/>
                  <a:pt x="1314922" y="808601"/>
                </a:cubicBezTo>
                <a:cubicBezTo>
                  <a:pt x="1320860" y="844228"/>
                  <a:pt x="1321018" y="852608"/>
                  <a:pt x="1330036" y="884172"/>
                </a:cubicBezTo>
                <a:cubicBezTo>
                  <a:pt x="1332224" y="891831"/>
                  <a:pt x="1335802" y="899081"/>
                  <a:pt x="1337593" y="906843"/>
                </a:cubicBezTo>
                <a:cubicBezTo>
                  <a:pt x="1343369" y="931874"/>
                  <a:pt x="1346477" y="957491"/>
                  <a:pt x="1352707" y="982413"/>
                </a:cubicBezTo>
                <a:cubicBezTo>
                  <a:pt x="1355226" y="992489"/>
                  <a:pt x="1358011" y="1002502"/>
                  <a:pt x="1360264" y="1012641"/>
                </a:cubicBezTo>
                <a:cubicBezTo>
                  <a:pt x="1364255" y="1030600"/>
                  <a:pt x="1369238" y="1062231"/>
                  <a:pt x="1375379" y="1080654"/>
                </a:cubicBezTo>
                <a:cubicBezTo>
                  <a:pt x="1379669" y="1093523"/>
                  <a:pt x="1385730" y="1105737"/>
                  <a:pt x="1390493" y="1118439"/>
                </a:cubicBezTo>
                <a:cubicBezTo>
                  <a:pt x="1412326" y="1176660"/>
                  <a:pt x="1381787" y="1099877"/>
                  <a:pt x="1405607" y="1171339"/>
                </a:cubicBezTo>
                <a:cubicBezTo>
                  <a:pt x="1409897" y="1184208"/>
                  <a:pt x="1415683" y="1196529"/>
                  <a:pt x="1420721" y="1209124"/>
                </a:cubicBezTo>
                <a:cubicBezTo>
                  <a:pt x="1423479" y="1228433"/>
                  <a:pt x="1427612" y="1270324"/>
                  <a:pt x="1435835" y="1292251"/>
                </a:cubicBezTo>
                <a:cubicBezTo>
                  <a:pt x="1452056" y="1335506"/>
                  <a:pt x="1449123" y="1307618"/>
                  <a:pt x="1458506" y="1345150"/>
                </a:cubicBezTo>
                <a:cubicBezTo>
                  <a:pt x="1473155" y="1403748"/>
                  <a:pt x="1456036" y="1362881"/>
                  <a:pt x="1481177" y="1413163"/>
                </a:cubicBezTo>
                <a:cubicBezTo>
                  <a:pt x="1485442" y="1443020"/>
                  <a:pt x="1488925" y="1474382"/>
                  <a:pt x="1496291" y="1503848"/>
                </a:cubicBezTo>
                <a:cubicBezTo>
                  <a:pt x="1498223" y="1511576"/>
                  <a:pt x="1502120" y="1518743"/>
                  <a:pt x="1503848" y="1526519"/>
                </a:cubicBezTo>
                <a:cubicBezTo>
                  <a:pt x="1507172" y="1541477"/>
                  <a:pt x="1507689" y="1556996"/>
                  <a:pt x="1511405" y="1571861"/>
                </a:cubicBezTo>
                <a:cubicBezTo>
                  <a:pt x="1515269" y="1587317"/>
                  <a:pt x="1521481" y="1602089"/>
                  <a:pt x="1526519" y="1617203"/>
                </a:cubicBezTo>
                <a:lnTo>
                  <a:pt x="1534076" y="1639874"/>
                </a:lnTo>
                <a:cubicBezTo>
                  <a:pt x="1536595" y="1647431"/>
                  <a:pt x="1537214" y="1655917"/>
                  <a:pt x="1541633" y="1662545"/>
                </a:cubicBezTo>
                <a:cubicBezTo>
                  <a:pt x="1558144" y="1687312"/>
                  <a:pt x="1556747" y="1676134"/>
                  <a:pt x="1556747" y="169277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1362783" y="2146250"/>
            <a:ext cx="762000" cy="45719"/>
          </a:xfrm>
          <a:custGeom>
            <a:avLst/>
            <a:gdLst>
              <a:gd name="connsiteX0" fmla="*/ 0 w 869058"/>
              <a:gd name="connsiteY0" fmla="*/ 0 h 7732"/>
              <a:gd name="connsiteX1" fmla="*/ 869058 w 869058"/>
              <a:gd name="connsiteY1" fmla="*/ 7557 h 7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9058" h="7732">
                <a:moveTo>
                  <a:pt x="0" y="0"/>
                </a:moveTo>
                <a:cubicBezTo>
                  <a:pt x="612104" y="9564"/>
                  <a:pt x="322414" y="7557"/>
                  <a:pt x="869058" y="755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430952" y="2072157"/>
            <a:ext cx="356281" cy="77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886783" y="1786870"/>
            <a:ext cx="121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correlation</a:t>
            </a:r>
          </a:p>
          <a:p>
            <a:r>
              <a:rPr lang="en-US" dirty="0"/>
              <a:t>with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220783" y="75940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163935" y="1235255"/>
            <a:ext cx="1172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Kernel 3x3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05242" y="614135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feature map 5x5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87914" y="935996"/>
            <a:ext cx="169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image 7x7</a:t>
            </a:r>
          </a:p>
        </p:txBody>
      </p:sp>
      <p:sp>
        <p:nvSpPr>
          <p:cNvPr id="6" name="Rectangle 5"/>
          <p:cNvSpPr/>
          <p:nvPr/>
        </p:nvSpPr>
        <p:spPr>
          <a:xfrm>
            <a:off x="2886782" y="2717600"/>
            <a:ext cx="59524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For each dimension, N=</a:t>
            </a:r>
            <a:r>
              <a:rPr lang="en-US" dirty="0" err="1">
                <a:solidFill>
                  <a:srgbClr val="FF0000"/>
                </a:solidFill>
              </a:rPr>
              <a:t>image_width</a:t>
            </a:r>
            <a:r>
              <a:rPr lang="en-US" dirty="0">
                <a:solidFill>
                  <a:srgbClr val="FF0000"/>
                </a:solidFill>
              </a:rPr>
              <a:t>, m=kernel (mask) width, s=step size, </a:t>
            </a:r>
            <a:r>
              <a:rPr lang="en-US" dirty="0" err="1">
                <a:solidFill>
                  <a:srgbClr val="FF0000"/>
                </a:solidFill>
              </a:rPr>
              <a:t>output_feature_map_width</a:t>
            </a:r>
            <a:r>
              <a:rPr lang="en-US" dirty="0">
                <a:solidFill>
                  <a:srgbClr val="FF0000"/>
                </a:solidFill>
              </a:rPr>
              <a:t>={ [(N-m)/s]+1}</a:t>
            </a:r>
            <a:endParaRPr lang="en-US" dirty="0"/>
          </a:p>
        </p:txBody>
      </p:sp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D0970797-8C13-4E62-A67D-585FDD37B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929030"/>
              </p:ext>
            </p:extLst>
          </p:nvPr>
        </p:nvGraphicFramePr>
        <p:xfrm>
          <a:off x="6046524" y="944067"/>
          <a:ext cx="1783805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6761">
                  <a:extLst>
                    <a:ext uri="{9D8B030D-6E8A-4147-A177-3AD203B41FA5}">
                      <a16:colId xmlns:a16="http://schemas.microsoft.com/office/drawing/2014/main" val="2760152511"/>
                    </a:ext>
                  </a:extLst>
                </a:gridCol>
                <a:gridCol w="356761">
                  <a:extLst>
                    <a:ext uri="{9D8B030D-6E8A-4147-A177-3AD203B41FA5}">
                      <a16:colId xmlns:a16="http://schemas.microsoft.com/office/drawing/2014/main" val="2173043764"/>
                    </a:ext>
                  </a:extLst>
                </a:gridCol>
                <a:gridCol w="356761">
                  <a:extLst>
                    <a:ext uri="{9D8B030D-6E8A-4147-A177-3AD203B41FA5}">
                      <a16:colId xmlns:a16="http://schemas.microsoft.com/office/drawing/2014/main" val="2925892115"/>
                    </a:ext>
                  </a:extLst>
                </a:gridCol>
                <a:gridCol w="356761">
                  <a:extLst>
                    <a:ext uri="{9D8B030D-6E8A-4147-A177-3AD203B41FA5}">
                      <a16:colId xmlns:a16="http://schemas.microsoft.com/office/drawing/2014/main" val="389039017"/>
                    </a:ext>
                  </a:extLst>
                </a:gridCol>
                <a:gridCol w="356761">
                  <a:extLst>
                    <a:ext uri="{9D8B030D-6E8A-4147-A177-3AD203B41FA5}">
                      <a16:colId xmlns:a16="http://schemas.microsoft.com/office/drawing/2014/main" val="4007477361"/>
                    </a:ext>
                  </a:extLst>
                </a:gridCol>
              </a:tblGrid>
              <a:tr h="3177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345090"/>
                  </a:ext>
                </a:extLst>
              </a:tr>
              <a:tr h="3177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068819"/>
                  </a:ext>
                </a:extLst>
              </a:tr>
              <a:tr h="3177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237108"/>
                  </a:ext>
                </a:extLst>
              </a:tr>
              <a:tr h="3177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329247"/>
                  </a:ext>
                </a:extLst>
              </a:tr>
              <a:tr h="3177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3663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4119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/>
              <a:t>Convolution (conv) layer </a:t>
            </a:r>
            <a:br>
              <a:rPr lang="en-US" u="sng" dirty="0"/>
            </a:br>
            <a:r>
              <a:rPr lang="en-US" dirty="0"/>
              <a:t>Idea of a feature identifier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would like to extract a curve (feature) from the image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7EA4A3-3E77-413A-9D57-7D29AD1FB2AE}"/>
              </a:ext>
            </a:extLst>
          </p:cNvPr>
          <p:cNvSpPr txBox="1"/>
          <p:nvPr/>
        </p:nvSpPr>
        <p:spPr>
          <a:xfrm>
            <a:off x="1524000" y="5791200"/>
            <a:ext cx="140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picture</a:t>
            </a:r>
          </a:p>
        </p:txBody>
      </p:sp>
      <p:pic>
        <p:nvPicPr>
          <p:cNvPr id="8" name="Picture 2" descr="https://adeshpande3.github.io/assets/Filter.png">
            <a:extLst>
              <a:ext uri="{FF2B5EF4-FFF2-40B4-BE49-F238E27FC236}">
                <a16:creationId xmlns:a16="http://schemas.microsoft.com/office/drawing/2014/main" id="{4E04A5D4-CF45-4B09-B51F-CDB4CE57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819400"/>
            <a:ext cx="5943600" cy="264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501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We first learn </a:t>
            </a:r>
            <a:r>
              <a:rPr lang="en-US" altLang="zh-TW" sz="3600" u="sng" dirty="0"/>
              <a:t>discrete (cross) correlation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Example </a:t>
            </a:r>
          </a:p>
          <a:p>
            <a:r>
              <a:rPr lang="en-US" dirty="0"/>
              <a:t> a=[1 3 4</a:t>
            </a:r>
          </a:p>
          <a:p>
            <a:r>
              <a:rPr lang="en-US" dirty="0"/>
              <a:t>        2 7 1</a:t>
            </a:r>
          </a:p>
          <a:p>
            <a:r>
              <a:rPr lang="en-US" dirty="0"/>
              <a:t>        0  5 2]</a:t>
            </a:r>
          </a:p>
          <a:p>
            <a:r>
              <a:rPr lang="en-US" dirty="0"/>
              <a:t>b=[4 1</a:t>
            </a:r>
          </a:p>
          <a:p>
            <a:r>
              <a:rPr lang="en-US" dirty="0"/>
              <a:t>      2 7]</a:t>
            </a:r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06413" y="2061830"/>
            <a:ext cx="4038600" cy="4525963"/>
          </a:xfrm>
        </p:spPr>
        <p:txBody>
          <a:bodyPr>
            <a:normAutofit/>
          </a:bodyPr>
          <a:lstStyle/>
          <a:p>
            <a:r>
              <a:rPr lang="nn-NO" dirty="0"/>
              <a:t>G =</a:t>
            </a:r>
          </a:p>
          <a:p>
            <a:endParaRPr lang="nn-NO" dirty="0"/>
          </a:p>
          <a:p>
            <a:r>
              <a:rPr lang="nn-NO" dirty="0"/>
              <a:t>    G= </a:t>
            </a:r>
          </a:p>
          <a:p>
            <a:r>
              <a:rPr lang="nn-NO" dirty="0"/>
              <a:t>    7    23    34     8</a:t>
            </a:r>
          </a:p>
          <a:p>
            <a:r>
              <a:rPr lang="nn-NO" dirty="0"/>
              <a:t>    15   60   37    18</a:t>
            </a:r>
          </a:p>
          <a:p>
            <a:r>
              <a:rPr lang="nn-NO" dirty="0"/>
              <a:t>     2    50   53     8</a:t>
            </a:r>
          </a:p>
          <a:p>
            <a:r>
              <a:rPr lang="nn-NO" dirty="0"/>
              <a:t>     0     5    22     8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12</a:t>
            </a:fld>
            <a:endParaRPr lang="en-US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67000" y="5867400"/>
            <a:ext cx="227818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1*4+2*2+3*1+7*7=60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800600" y="4495800"/>
            <a:ext cx="1219200" cy="1371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863777" y="4141372"/>
            <a:ext cx="575187" cy="457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434999" y="6001719"/>
            <a:ext cx="76655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0*1=0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5472770" y="5449720"/>
            <a:ext cx="89830" cy="521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501322" y="5993265"/>
            <a:ext cx="123142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4*0+5*1=</a:t>
            </a:r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6151371" y="5496839"/>
            <a:ext cx="349951" cy="504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219170" y="5583403"/>
            <a:ext cx="134844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4*5+2*1=22</a:t>
            </a:r>
          </a:p>
        </p:txBody>
      </p:sp>
      <p:cxnSp>
        <p:nvCxnSpPr>
          <p:cNvPr id="22" name="Straight Arrow Connector 21"/>
          <p:cNvCxnSpPr>
            <a:stCxn id="20" idx="1"/>
          </p:cNvCxnSpPr>
          <p:nvPr/>
        </p:nvCxnSpPr>
        <p:spPr>
          <a:xfrm flipH="1" flipV="1">
            <a:off x="6882322" y="5407088"/>
            <a:ext cx="336848" cy="360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57200" y="6538912"/>
            <a:ext cx="6248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https://www.youtube.com/watch?app=desktop&amp;v=C3EEy8adxvc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5181600" y="5583403"/>
            <a:ext cx="3581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5278582" y="2699266"/>
            <a:ext cx="0" cy="3068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34EA4696-40D9-4CB1-BAAB-CD459372D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347890"/>
            <a:ext cx="5295900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0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09588"/>
            <a:ext cx="8229600" cy="1139825"/>
          </a:xfrm>
        </p:spPr>
        <p:txBody>
          <a:bodyPr/>
          <a:lstStyle/>
          <a:p>
            <a:pPr eaLnBrk="1" hangingPunct="1"/>
            <a:r>
              <a:rPr lang="en-US" altLang="zh-TW" sz="3200" dirty="0"/>
              <a:t>Discrete convolution: Correlation is more intuitive</a:t>
            </a:r>
            <a:r>
              <a:rPr lang="en-US" altLang="zh-TW" sz="2400" dirty="0"/>
              <a:t> </a:t>
            </a:r>
            <a:endParaRPr lang="en-US" altLang="zh-TW" sz="4000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077200" cy="45307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TW" sz="2000" dirty="0"/>
              <a:t>So, we use correlation of the flipped version of h to implement convolution[1]</a:t>
            </a:r>
            <a:r>
              <a:rPr lang="zh-TW" altLang="zh-TW" sz="36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08" name="Object 10"/>
              <p:cNvSpPr txBox="1">
                <a:spLocks noGrp="1"/>
              </p:cNvSpPr>
              <p:nvPr>
                <p:ph sz="half" idx="2"/>
              </p:nvPr>
            </p:nvSpPr>
            <p:spPr bwMode="auto">
              <a:xfrm>
                <a:off x="2387600" y="3998913"/>
                <a:ext cx="5815013" cy="21145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62500" lnSpcReduction="20000"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=∞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=−∞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=∞</m:t>
                              </m:r>
                            </m:sup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)×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=∞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=−∞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𝑓𝑙𝑖𝑝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(−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,−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)×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1508" name="Object 1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 bwMode="auto">
              <a:xfrm>
                <a:off x="2387600" y="3998913"/>
                <a:ext cx="5815013" cy="21145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11" name="Object 4"/>
              <p:cNvSpPr txBox="1"/>
              <p:nvPr/>
            </p:nvSpPr>
            <p:spPr bwMode="auto">
              <a:xfrm>
                <a:off x="1066800" y="2438400"/>
                <a:ext cx="5634038" cy="160813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find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br>
                  <a:rPr lang="en-US" dirty="0">
                    <a:solidFill>
                      <a:srgbClr val="000000"/>
                    </a:solidFill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21511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6800" y="2438400"/>
                <a:ext cx="5634038" cy="16081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12" name="Text Box 6"/>
          <p:cNvSpPr txBox="1">
            <a:spLocks noChangeArrowheads="1"/>
          </p:cNvSpPr>
          <p:nvPr/>
        </p:nvSpPr>
        <p:spPr bwMode="auto">
          <a:xfrm>
            <a:off x="5219700" y="6149181"/>
            <a:ext cx="1420813" cy="3794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 dirty="0">
                <a:solidFill>
                  <a:srgbClr val="0070C0"/>
                </a:solidFill>
              </a:rPr>
              <a:t>correlation</a:t>
            </a:r>
          </a:p>
        </p:txBody>
      </p:sp>
      <p:sp>
        <p:nvSpPr>
          <p:cNvPr id="21513" name="AutoShape 7"/>
          <p:cNvSpPr>
            <a:spLocks/>
          </p:cNvSpPr>
          <p:nvPr/>
        </p:nvSpPr>
        <p:spPr bwMode="auto">
          <a:xfrm rot="5400000">
            <a:off x="5638800" y="4191000"/>
            <a:ext cx="457200" cy="3505200"/>
          </a:xfrm>
          <a:prstGeom prst="rightBrace">
            <a:avLst>
              <a:gd name="adj1" fmla="val 63889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endParaRPr lang="en-US" altLang="en-US"/>
          </a:p>
        </p:txBody>
      </p:sp>
      <p:sp>
        <p:nvSpPr>
          <p:cNvPr id="21514" name="Text Box 8"/>
          <p:cNvSpPr txBox="1">
            <a:spLocks noChangeArrowheads="1"/>
          </p:cNvSpPr>
          <p:nvPr/>
        </p:nvSpPr>
        <p:spPr bwMode="auto">
          <a:xfrm>
            <a:off x="5371306" y="3408363"/>
            <a:ext cx="1516063" cy="3794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 dirty="0">
                <a:solidFill>
                  <a:srgbClr val="FF0000"/>
                </a:solidFill>
              </a:rPr>
              <a:t>convolution</a:t>
            </a:r>
          </a:p>
        </p:txBody>
      </p:sp>
      <p:sp>
        <p:nvSpPr>
          <p:cNvPr id="21515" name="AutoShape 9"/>
          <p:cNvSpPr>
            <a:spLocks/>
          </p:cNvSpPr>
          <p:nvPr/>
        </p:nvSpPr>
        <p:spPr bwMode="auto">
          <a:xfrm rot="-5400000">
            <a:off x="5900738" y="2709862"/>
            <a:ext cx="457200" cy="2505075"/>
          </a:xfrm>
          <a:prstGeom prst="rightBrace">
            <a:avLst>
              <a:gd name="adj1" fmla="val 63889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endParaRPr lang="en-US" altLang="en-US"/>
          </a:p>
        </p:txBody>
      </p:sp>
      <p:sp>
        <p:nvSpPr>
          <p:cNvPr id="21516" name="Text Box 12"/>
          <p:cNvSpPr txBox="1">
            <a:spLocks noChangeArrowheads="1"/>
          </p:cNvSpPr>
          <p:nvPr/>
        </p:nvSpPr>
        <p:spPr bwMode="auto">
          <a:xfrm>
            <a:off x="5394325" y="4832350"/>
            <a:ext cx="1246188" cy="3794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en-US"/>
              <a:t>Flipped h</a:t>
            </a:r>
          </a:p>
        </p:txBody>
      </p:sp>
      <p:sp>
        <p:nvSpPr>
          <p:cNvPr id="21517" name="Line 13"/>
          <p:cNvSpPr>
            <a:spLocks noChangeShapeType="1"/>
          </p:cNvSpPr>
          <p:nvPr/>
        </p:nvSpPr>
        <p:spPr bwMode="auto">
          <a:xfrm flipH="1">
            <a:off x="5062538" y="5029200"/>
            <a:ext cx="347662" cy="1825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altLang="zh-CN"/>
              <a:t>CNN. g.2c2</a:t>
            </a:r>
            <a:endParaRPr lang="en-US" altLang="zh-C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9500-E629-449D-8982-FD156F527BAF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6819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1026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/>
              <a:t>Matlab (octave) code for convolution</a:t>
            </a:r>
          </a:p>
        </p:txBody>
      </p:sp>
      <p:sp>
        <p:nvSpPr>
          <p:cNvPr id="22531" name="Rectangle 1027"/>
          <p:cNvSpPr>
            <a:spLocks noGrp="1" noChangeArrowheads="1"/>
          </p:cNvSpPr>
          <p:nvPr>
            <p:ph idx="1"/>
          </p:nvPr>
        </p:nvSpPr>
        <p:spPr>
          <a:xfrm>
            <a:off x="685800" y="1676400"/>
            <a:ext cx="8001000" cy="45720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zh-TW" altLang="en-US" sz="2400" dirty="0">
                <a:cs typeface="Courier New" pitchFamily="49" charset="0"/>
              </a:rPr>
              <a:t> </a:t>
            </a:r>
            <a:r>
              <a:rPr lang="en-US" altLang="zh-TW" sz="2400" dirty="0">
                <a:cs typeface="Courier New" pitchFamily="49" charset="0"/>
              </a:rPr>
              <a:t>I=[1 4 1;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 dirty="0">
                <a:cs typeface="Courier New" pitchFamily="49" charset="0"/>
              </a:rPr>
              <a:t>     2 5 3]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 dirty="0">
                <a:cs typeface="Courier New" pitchFamily="49" charset="0"/>
              </a:rPr>
              <a:t>h=[1 3 ;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 dirty="0">
                <a:cs typeface="Courier New" pitchFamily="49" charset="0"/>
              </a:rPr>
              <a:t>     2 -4]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 dirty="0">
                <a:cs typeface="Courier New" pitchFamily="49" charset="0"/>
              </a:rPr>
              <a:t>conv2(</a:t>
            </a:r>
            <a:r>
              <a:rPr lang="en-US" altLang="zh-TW" sz="2400" dirty="0" err="1">
                <a:cs typeface="Courier New" pitchFamily="49" charset="0"/>
              </a:rPr>
              <a:t>I,h</a:t>
            </a:r>
            <a:r>
              <a:rPr lang="en-US" altLang="zh-TW" sz="2400" dirty="0">
                <a:cs typeface="Courier New" pitchFamily="49" charset="0"/>
              </a:rPr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 dirty="0">
                <a:cs typeface="Courier New" pitchFamily="49" charset="0"/>
              </a:rPr>
              <a:t>pause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 dirty="0" err="1">
                <a:cs typeface="Courier New" pitchFamily="49" charset="0"/>
              </a:rPr>
              <a:t>disp</a:t>
            </a:r>
            <a:r>
              <a:rPr lang="en-US" altLang="zh-TW" sz="2400" dirty="0">
                <a:cs typeface="Courier New" pitchFamily="49" charset="0"/>
              </a:rPr>
              <a:t>(</a:t>
            </a:r>
            <a:r>
              <a:rPr lang="en-US" altLang="zh-TW" sz="2400" dirty="0">
                <a:solidFill>
                  <a:srgbClr val="B22222"/>
                </a:solidFill>
                <a:cs typeface="Courier New" pitchFamily="49" charset="0"/>
              </a:rPr>
              <a:t>'It is the same as the following'</a:t>
            </a:r>
            <a:r>
              <a:rPr lang="en-US" altLang="zh-TW" sz="2400" dirty="0">
                <a:cs typeface="Courier New" pitchFamily="49" charset="0"/>
              </a:rPr>
              <a:t>);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 dirty="0">
                <a:cs typeface="Courier New" pitchFamily="49" charset="0"/>
              </a:rPr>
              <a:t>conv2(</a:t>
            </a:r>
            <a:r>
              <a:rPr lang="en-US" altLang="zh-TW" sz="2400" dirty="0" err="1">
                <a:cs typeface="Courier New" pitchFamily="49" charset="0"/>
              </a:rPr>
              <a:t>h,I</a:t>
            </a:r>
            <a:r>
              <a:rPr lang="en-US" altLang="zh-TW" sz="2400" dirty="0">
                <a:cs typeface="Courier New" pitchFamily="49" charset="0"/>
              </a:rPr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 dirty="0">
                <a:cs typeface="Courier New" pitchFamily="49" charset="0"/>
              </a:rPr>
              <a:t>pause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 dirty="0" err="1">
                <a:cs typeface="Courier New" pitchFamily="49" charset="0"/>
              </a:rPr>
              <a:t>disp</a:t>
            </a:r>
            <a:r>
              <a:rPr lang="en-US" altLang="zh-TW" sz="2400" dirty="0">
                <a:cs typeface="Courier New" pitchFamily="49" charset="0"/>
              </a:rPr>
              <a:t>(</a:t>
            </a:r>
            <a:r>
              <a:rPr lang="en-US" altLang="zh-TW" sz="2400" dirty="0">
                <a:solidFill>
                  <a:srgbClr val="B22222"/>
                </a:solidFill>
                <a:cs typeface="Courier New" pitchFamily="49" charset="0"/>
              </a:rPr>
              <a:t>'It is the same as the following'</a:t>
            </a:r>
            <a:r>
              <a:rPr lang="en-US" altLang="zh-TW" sz="2400" dirty="0">
                <a:cs typeface="Courier New" pitchFamily="49" charset="0"/>
              </a:rPr>
              <a:t>);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 dirty="0">
                <a:cs typeface="Courier New" pitchFamily="49" charset="0"/>
              </a:rPr>
              <a:t>xcorr2(</a:t>
            </a:r>
            <a:r>
              <a:rPr lang="en-US" altLang="zh-TW" sz="2400" dirty="0" err="1">
                <a:cs typeface="Courier New" pitchFamily="49" charset="0"/>
              </a:rPr>
              <a:t>I,fliplr</a:t>
            </a:r>
            <a:r>
              <a:rPr lang="en-US" altLang="zh-TW" sz="2400" dirty="0">
                <a:cs typeface="Courier New" pitchFamily="49" charset="0"/>
              </a:rPr>
              <a:t>(</a:t>
            </a:r>
            <a:r>
              <a:rPr lang="en-US" altLang="zh-TW" sz="2400" dirty="0" err="1">
                <a:cs typeface="Courier New" pitchFamily="49" charset="0"/>
              </a:rPr>
              <a:t>flipud</a:t>
            </a:r>
            <a:r>
              <a:rPr lang="en-US" altLang="zh-TW" sz="2400" dirty="0">
                <a:cs typeface="Courier New" pitchFamily="49" charset="0"/>
              </a:rPr>
              <a:t>(h)))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CNN. g.2c2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34366-BC68-4344-AA9C-821C6A767A5D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ACE875F-EF52-45BB-ACFE-785FE0885A46}"/>
              </a:ext>
            </a:extLst>
          </p:cNvPr>
          <p:cNvGraphicFramePr>
            <a:graphicFrameLocks noGrp="1"/>
          </p:cNvGraphicFramePr>
          <p:nvPr/>
        </p:nvGraphicFramePr>
        <p:xfrm>
          <a:off x="5659424" y="1952625"/>
          <a:ext cx="106680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r>
                        <a:rPr lang="en-US" dirty="0"/>
                        <a:t>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8DA8FDC-56E6-4518-86CC-DDB79A49A605}"/>
              </a:ext>
            </a:extLst>
          </p:cNvPr>
          <p:cNvSpPr txBox="1"/>
          <p:nvPr/>
        </p:nvSpPr>
        <p:spPr>
          <a:xfrm>
            <a:off x="4102646" y="2007910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Flipped h=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976582" y="2321957"/>
            <a:ext cx="3537527" cy="384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506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19100" y="457200"/>
            <a:ext cx="8229600" cy="334962"/>
          </a:xfrm>
        </p:spPr>
        <p:txBody>
          <a:bodyPr>
            <a:noAutofit/>
          </a:bodyPr>
          <a:lstStyle/>
          <a:p>
            <a:r>
              <a:rPr lang="en-US" sz="2400" dirty="0"/>
              <a:t>Steps to find C(</a:t>
            </a:r>
            <a:r>
              <a:rPr lang="en-US" sz="2400" dirty="0" err="1"/>
              <a:t>m,n</a:t>
            </a:r>
            <a:r>
              <a:rPr lang="en-US" sz="2400" dirty="0"/>
              <a:t>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96874" y="685800"/>
            <a:ext cx="4038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Step1:</a:t>
            </a:r>
          </a:p>
          <a:p>
            <a:r>
              <a:rPr lang="en-US" dirty="0"/>
              <a:t>C(0,0)</a:t>
            </a:r>
          </a:p>
          <a:p>
            <a:r>
              <a:rPr lang="en-US" dirty="0"/>
              <a:t>=2x2=4</a:t>
            </a:r>
          </a:p>
          <a:p>
            <a:endParaRPr lang="en-US" dirty="0"/>
          </a:p>
          <a:p>
            <a:r>
              <a:rPr lang="en-US" dirty="0"/>
              <a:t>Step 2: </a:t>
            </a:r>
          </a:p>
          <a:p>
            <a:r>
              <a:rPr lang="en-US" dirty="0"/>
              <a:t>C(1,0)</a:t>
            </a:r>
          </a:p>
          <a:p>
            <a:r>
              <a:rPr lang="en-US" dirty="0"/>
              <a:t>= -4*2+2*5=2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87874" y="685800"/>
            <a:ext cx="4038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Step 3: </a:t>
            </a:r>
          </a:p>
          <a:p>
            <a:r>
              <a:rPr lang="en-US" dirty="0"/>
              <a:t>C(2,0)</a:t>
            </a:r>
          </a:p>
          <a:p>
            <a:r>
              <a:rPr lang="en-US" dirty="0"/>
              <a:t>= -4*5+2*3</a:t>
            </a:r>
          </a:p>
          <a:p>
            <a:r>
              <a:rPr lang="en-US" dirty="0"/>
              <a:t>=-14</a:t>
            </a:r>
          </a:p>
          <a:p>
            <a:endParaRPr lang="en-US" dirty="0"/>
          </a:p>
          <a:p>
            <a:r>
              <a:rPr lang="en-US" dirty="0"/>
              <a:t>Step 4: </a:t>
            </a:r>
          </a:p>
          <a:p>
            <a:r>
              <a:rPr lang="en-US" dirty="0"/>
              <a:t>C(3,0)</a:t>
            </a:r>
          </a:p>
          <a:p>
            <a:r>
              <a:rPr lang="en-US" dirty="0"/>
              <a:t>= -4*3</a:t>
            </a:r>
          </a:p>
          <a:p>
            <a:r>
              <a:rPr lang="en-US" dirty="0"/>
              <a:t>=-12</a:t>
            </a:r>
          </a:p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163874" y="787400"/>
          <a:ext cx="1447800" cy="111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3087674" y="3200400"/>
          <a:ext cx="1295400" cy="88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087674" y="3810000"/>
          <a:ext cx="91440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r>
                        <a:rPr lang="en-US" dirty="0"/>
                        <a:t>-4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086600" y="838200"/>
          <a:ext cx="1447800" cy="111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010400" y="3251200"/>
          <a:ext cx="1295400" cy="88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7848600" y="3810000"/>
          <a:ext cx="91440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r>
                        <a:rPr lang="en-US" dirty="0"/>
                        <a:t>-4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9" name="Straight Connector 18"/>
          <p:cNvCxnSpPr/>
          <p:nvPr/>
        </p:nvCxnSpPr>
        <p:spPr>
          <a:xfrm>
            <a:off x="838200" y="4953000"/>
            <a:ext cx="7391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057400" y="53340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C(</a:t>
            </a:r>
            <a:r>
              <a:rPr lang="en-US" dirty="0" err="1"/>
              <a:t>m,n</a:t>
            </a:r>
            <a:r>
              <a:rPr lang="en-US" dirty="0"/>
              <a:t>)=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3276600" y="5105400"/>
          <a:ext cx="4800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9314">
                <a:tc>
                  <a:txBody>
                    <a:bodyPr/>
                    <a:lstStyle/>
                    <a:p>
                      <a:r>
                        <a:rPr lang="en-US" dirty="0"/>
                        <a:t>C(0,0)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C(1,0)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C(2,0)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C(3,0)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r>
                        <a:rPr lang="en-US" dirty="0"/>
                        <a:t>C(0,0)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C(1,0)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C(2,0)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C(3,0)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r>
                        <a:rPr lang="en-US" dirty="0"/>
                        <a:t>C(0,0)=4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C(1,0)=2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C(2,0)=-14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C(3,0)=-12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CNN. g.2c2</a:t>
            </a:r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34366-BC68-4344-AA9C-821C6A767A5D}" type="slidenum">
              <a:rPr lang="en-US" smtClean="0"/>
              <a:t>15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5B9557-B28C-499C-A2B2-3C40C5213724}"/>
              </a:ext>
            </a:extLst>
          </p:cNvPr>
          <p:cNvSpPr txBox="1"/>
          <p:nvPr/>
        </p:nvSpPr>
        <p:spPr>
          <a:xfrm>
            <a:off x="1428750" y="2114550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Flipped h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DACE875F-EF52-45BB-ACFE-785FE0885A46}"/>
              </a:ext>
            </a:extLst>
          </p:cNvPr>
          <p:cNvGraphicFramePr>
            <a:graphicFrameLocks noGrp="1"/>
          </p:cNvGraphicFramePr>
          <p:nvPr/>
        </p:nvGraphicFramePr>
        <p:xfrm>
          <a:off x="2584869" y="1607271"/>
          <a:ext cx="106680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r>
                        <a:rPr lang="en-US" dirty="0"/>
                        <a:t>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DACE875F-EF52-45BB-ACFE-785FE0885A46}"/>
              </a:ext>
            </a:extLst>
          </p:cNvPr>
          <p:cNvGraphicFramePr>
            <a:graphicFrameLocks noGrp="1"/>
          </p:cNvGraphicFramePr>
          <p:nvPr/>
        </p:nvGraphicFramePr>
        <p:xfrm>
          <a:off x="7658100" y="1652876"/>
          <a:ext cx="106680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r>
                        <a:rPr lang="en-US" dirty="0"/>
                        <a:t>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2833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19100" y="457200"/>
            <a:ext cx="8229600" cy="334962"/>
          </a:xfrm>
        </p:spPr>
        <p:txBody>
          <a:bodyPr>
            <a:noAutofit/>
          </a:bodyPr>
          <a:lstStyle/>
          <a:p>
            <a:r>
              <a:rPr lang="en-US" sz="2000" dirty="0"/>
              <a:t>Steps continue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96874" y="685800"/>
            <a:ext cx="4038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Step 5:</a:t>
            </a:r>
          </a:p>
          <a:p>
            <a:r>
              <a:rPr lang="en-US" dirty="0"/>
              <a:t>C(0,1)</a:t>
            </a:r>
          </a:p>
          <a:p>
            <a:r>
              <a:rPr lang="en-US" dirty="0"/>
              <a:t>=1*2+2*1</a:t>
            </a:r>
          </a:p>
          <a:p>
            <a:r>
              <a:rPr lang="en-US" dirty="0"/>
              <a:t>=4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Step 6: </a:t>
            </a:r>
          </a:p>
          <a:p>
            <a:r>
              <a:rPr lang="en-US" dirty="0"/>
              <a:t>C(1,1)</a:t>
            </a:r>
          </a:p>
          <a:p>
            <a:r>
              <a:rPr lang="en-US" dirty="0"/>
              <a:t>= 1*-4+2*3+4*2+5*1</a:t>
            </a:r>
          </a:p>
          <a:p>
            <a:r>
              <a:rPr lang="en-US" dirty="0"/>
              <a:t>=15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87874" y="685800"/>
            <a:ext cx="4038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Step 7: </a:t>
            </a:r>
          </a:p>
          <a:p>
            <a:r>
              <a:rPr lang="en-US" dirty="0"/>
              <a:t>C(2,1)</a:t>
            </a:r>
          </a:p>
          <a:p>
            <a:r>
              <a:rPr lang="en-US" dirty="0"/>
              <a:t>= -4*4+5*3+1*2+3*1</a:t>
            </a:r>
          </a:p>
          <a:p>
            <a:r>
              <a:rPr lang="en-US" dirty="0"/>
              <a:t>=4</a:t>
            </a:r>
          </a:p>
          <a:p>
            <a:endParaRPr lang="en-US" dirty="0"/>
          </a:p>
          <a:p>
            <a:r>
              <a:rPr lang="en-US" dirty="0"/>
              <a:t>Step 8: </a:t>
            </a:r>
          </a:p>
          <a:p>
            <a:r>
              <a:rPr lang="en-US" dirty="0"/>
              <a:t>C(3,1)</a:t>
            </a:r>
          </a:p>
          <a:p>
            <a:r>
              <a:rPr lang="en-US" dirty="0"/>
              <a:t>= -4*1+3*3</a:t>
            </a:r>
          </a:p>
          <a:p>
            <a:r>
              <a:rPr lang="en-US" dirty="0"/>
              <a:t>=5</a:t>
            </a:r>
          </a:p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163874" y="787400"/>
          <a:ext cx="1447800" cy="111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590800" y="1066800"/>
          <a:ext cx="106680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r>
                        <a:rPr lang="en-US" dirty="0"/>
                        <a:t>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3124200" y="2895600"/>
          <a:ext cx="1295400" cy="88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048000" y="3048000"/>
          <a:ext cx="91440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r>
                        <a:rPr lang="en-US" dirty="0"/>
                        <a:t>-4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239000" y="457200"/>
          <a:ext cx="1447800" cy="111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7924800" y="685800"/>
          <a:ext cx="106680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r>
                        <a:rPr lang="en-US" dirty="0"/>
                        <a:t>-4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010400" y="3251200"/>
          <a:ext cx="1295400" cy="88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7924800" y="3352800"/>
          <a:ext cx="91440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r>
                        <a:rPr lang="en-US" dirty="0"/>
                        <a:t>-4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9" name="Straight Connector 18"/>
          <p:cNvCxnSpPr/>
          <p:nvPr/>
        </p:nvCxnSpPr>
        <p:spPr>
          <a:xfrm>
            <a:off x="838200" y="4953000"/>
            <a:ext cx="7391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209800" y="53340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C(</a:t>
            </a:r>
            <a:r>
              <a:rPr lang="en-US" dirty="0" err="1"/>
              <a:t>m,n</a:t>
            </a:r>
            <a:r>
              <a:rPr lang="en-US" dirty="0"/>
              <a:t>)=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3304309" y="5105400"/>
          <a:ext cx="4800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9314">
                <a:tc>
                  <a:txBody>
                    <a:bodyPr/>
                    <a:lstStyle/>
                    <a:p>
                      <a:r>
                        <a:rPr lang="en-US" dirty="0"/>
                        <a:t>C(0,2)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C(1,2)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C(2,2)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C(3,2)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r>
                        <a:rPr lang="en-US" dirty="0"/>
                        <a:t>C(0,1)=4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C(1,1)=15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C(2,1)=4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C(3,1)=5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r>
                        <a:rPr lang="en-US" dirty="0"/>
                        <a:t>C(0,0)=4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C(1,0)=2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C(2,0)=-14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C(3,0)=-1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CNN. g.2c2</a:t>
            </a:r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34366-BC68-4344-AA9C-821C6A767A5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863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78863"/>
            <a:ext cx="8229600" cy="11430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dirty="0"/>
              <a:t>Find all elements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651" name="Object 3"/>
              <p:cNvSpPr txBox="1">
                <a:spLocks noGrp="1"/>
              </p:cNvSpPr>
              <p:nvPr>
                <p:ph idx="1"/>
              </p:nvPr>
            </p:nvSpPr>
            <p:spPr bwMode="auto">
              <a:xfrm>
                <a:off x="2138663" y="3255641"/>
                <a:ext cx="4429125" cy="3800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92500"/>
              </a:bodyPr>
              <a:lstStyle/>
              <a:p>
                <a:pPr>
                  <a:buNone/>
                </a:pPr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651" name="Object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2138663" y="3255641"/>
                <a:ext cx="4429125" cy="38004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54" name="Line 4"/>
          <p:cNvSpPr>
            <a:spLocks noChangeShapeType="1"/>
          </p:cNvSpPr>
          <p:nvPr/>
        </p:nvSpPr>
        <p:spPr bwMode="auto">
          <a:xfrm flipV="1">
            <a:off x="2677688" y="5733666"/>
            <a:ext cx="4561312" cy="4227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5" name="Text Box 5"/>
          <p:cNvSpPr txBox="1">
            <a:spLocks noChangeArrowheads="1"/>
          </p:cNvSpPr>
          <p:nvPr/>
        </p:nvSpPr>
        <p:spPr bwMode="auto">
          <a:xfrm>
            <a:off x="5653123" y="5883276"/>
            <a:ext cx="420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TW" sz="2400" dirty="0">
                <a:latin typeface="Times New Roman" pitchFamily="18" charset="0"/>
              </a:rPr>
              <a:t>m</a:t>
            </a:r>
          </a:p>
        </p:txBody>
      </p:sp>
      <p:sp>
        <p:nvSpPr>
          <p:cNvPr id="27656" name="Line 6"/>
          <p:cNvSpPr>
            <a:spLocks noChangeShapeType="1"/>
          </p:cNvSpPr>
          <p:nvPr/>
        </p:nvSpPr>
        <p:spPr bwMode="auto">
          <a:xfrm flipV="1">
            <a:off x="2928995" y="4419624"/>
            <a:ext cx="3176" cy="138427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7" name="Text Box 7"/>
          <p:cNvSpPr txBox="1">
            <a:spLocks noChangeArrowheads="1"/>
          </p:cNvSpPr>
          <p:nvPr/>
        </p:nvSpPr>
        <p:spPr bwMode="auto">
          <a:xfrm>
            <a:off x="2225674" y="399415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lang="en-US" altLang="zh-TW" sz="2400" dirty="0">
                <a:latin typeface="Times New Roman" pitchFamily="18" charset="0"/>
              </a:rPr>
              <a:t>n</a:t>
            </a:r>
          </a:p>
        </p:txBody>
      </p:sp>
      <p:grpSp>
        <p:nvGrpSpPr>
          <p:cNvPr id="27658" name="Group 2"/>
          <p:cNvGrpSpPr>
            <a:grpSpLocks/>
          </p:cNvGrpSpPr>
          <p:nvPr/>
        </p:nvGrpSpPr>
        <p:grpSpPr bwMode="auto">
          <a:xfrm>
            <a:off x="7527925" y="2927350"/>
            <a:ext cx="1397000" cy="1662113"/>
            <a:chOff x="4742" y="1844"/>
            <a:chExt cx="880" cy="1047"/>
          </a:xfrm>
        </p:grpSpPr>
        <p:sp>
          <p:nvSpPr>
            <p:cNvPr id="27660" name="Line 3"/>
            <p:cNvSpPr>
              <a:spLocks noChangeShapeType="1"/>
            </p:cNvSpPr>
            <p:nvPr/>
          </p:nvSpPr>
          <p:spPr bwMode="auto">
            <a:xfrm>
              <a:off x="4896" y="2688"/>
              <a:ext cx="5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1" name="Line 4"/>
            <p:cNvSpPr>
              <a:spLocks noChangeShapeType="1"/>
            </p:cNvSpPr>
            <p:nvPr/>
          </p:nvSpPr>
          <p:spPr bwMode="auto">
            <a:xfrm flipV="1">
              <a:off x="4896" y="2160"/>
              <a:ext cx="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2" name="Text Box 5"/>
            <p:cNvSpPr txBox="1">
              <a:spLocks noChangeArrowheads="1"/>
            </p:cNvSpPr>
            <p:nvPr/>
          </p:nvSpPr>
          <p:spPr bwMode="auto">
            <a:xfrm>
              <a:off x="5366" y="2660"/>
              <a:ext cx="25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r>
                <a:rPr lang="en-US" altLang="en-US"/>
                <a:t>m</a:t>
              </a:r>
            </a:p>
          </p:txBody>
        </p:sp>
        <p:sp>
          <p:nvSpPr>
            <p:cNvPr id="27663" name="Text Box 6"/>
            <p:cNvSpPr txBox="1">
              <a:spLocks noChangeArrowheads="1"/>
            </p:cNvSpPr>
            <p:nvPr/>
          </p:nvSpPr>
          <p:spPr bwMode="auto">
            <a:xfrm>
              <a:off x="4742" y="1844"/>
              <a:ext cx="20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r>
                <a:rPr lang="en-US" altLang="en-US"/>
                <a:t>n</a:t>
              </a:r>
            </a:p>
          </p:txBody>
        </p:sp>
        <p:sp>
          <p:nvSpPr>
            <p:cNvPr id="27664" name="Text Box 7"/>
            <p:cNvSpPr txBox="1">
              <a:spLocks noChangeArrowheads="1"/>
            </p:cNvSpPr>
            <p:nvPr/>
          </p:nvSpPr>
          <p:spPr bwMode="auto">
            <a:xfrm>
              <a:off x="4982" y="2324"/>
              <a:ext cx="63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r>
                <a:rPr lang="en-US" altLang="en-US"/>
                <a:t>C(m,n)</a:t>
              </a: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940049" y="6157914"/>
            <a:ext cx="3086100" cy="365125"/>
          </a:xfrm>
        </p:spPr>
        <p:txBody>
          <a:bodyPr/>
          <a:lstStyle/>
          <a:p>
            <a:r>
              <a:rPr lang="pt-BR"/>
              <a:t>CNN. g.2c2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499225" y="6340476"/>
            <a:ext cx="2057400" cy="365125"/>
          </a:xfrm>
        </p:spPr>
        <p:txBody>
          <a:bodyPr/>
          <a:lstStyle/>
          <a:p>
            <a:fld id="{42434366-BC68-4344-AA9C-821C6A767A5D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1114424" y="1740232"/>
          <a:ext cx="1447800" cy="111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462478" y="1161527"/>
          <a:ext cx="106680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r>
                        <a:rPr lang="en-US" dirty="0"/>
                        <a:t>-4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3051681" y="1642615"/>
          <a:ext cx="1447800" cy="111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2932171" y="995769"/>
          <a:ext cx="106680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r>
                        <a:rPr lang="en-US" dirty="0"/>
                        <a:t>-4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5064572" y="1642615"/>
          <a:ext cx="1447800" cy="111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5445572" y="1004177"/>
          <a:ext cx="106680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r>
                        <a:rPr lang="en-US" dirty="0"/>
                        <a:t>-4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7048500" y="1542360"/>
          <a:ext cx="1447800" cy="111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8109457" y="864938"/>
          <a:ext cx="106680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r>
                        <a:rPr lang="en-US" dirty="0"/>
                        <a:t>-4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>
            <a:off x="1925726" y="2892080"/>
            <a:ext cx="1014323" cy="1163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9" idx="2"/>
          </p:cNvCxnSpPr>
          <p:nvPr/>
        </p:nvCxnSpPr>
        <p:spPr>
          <a:xfrm flipH="1">
            <a:off x="3690637" y="2760215"/>
            <a:ext cx="84944" cy="1222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735718" y="2812604"/>
            <a:ext cx="601455" cy="1271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5539386" y="2756053"/>
            <a:ext cx="1864025" cy="1300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788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/>
              <a:t>Worksheet 3.1</a:t>
            </a:r>
            <a:endParaRPr lang="en-US" altLang="en-US" sz="2800" dirty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153400" cy="4530725"/>
          </a:xfrm>
        </p:spPr>
        <p:txBody>
          <a:bodyPr/>
          <a:lstStyle/>
          <a:p>
            <a:pPr eaLnBrk="1" hangingPunct="1"/>
            <a:r>
              <a:rPr lang="en-US" altLang="zh-TW" sz="2400" dirty="0">
                <a:cs typeface="Courier New" pitchFamily="49" charset="0"/>
              </a:rPr>
              <a:t>I=[1 4 1; </a:t>
            </a:r>
          </a:p>
          <a:p>
            <a:pPr eaLnBrk="1" hangingPunct="1"/>
            <a:r>
              <a:rPr lang="en-US" altLang="zh-TW" sz="2400" dirty="0">
                <a:cs typeface="Courier New" pitchFamily="49" charset="0"/>
              </a:rPr>
              <a:t>     2 5 3</a:t>
            </a:r>
          </a:p>
          <a:p>
            <a:pPr eaLnBrk="1" hangingPunct="1"/>
            <a:r>
              <a:rPr lang="en-US" altLang="zh-TW" sz="2400" dirty="0">
                <a:cs typeface="Courier New" pitchFamily="49" charset="0"/>
              </a:rPr>
              <a:t>     3 5 1]</a:t>
            </a:r>
          </a:p>
          <a:p>
            <a:pPr eaLnBrk="1" hangingPunct="1"/>
            <a:r>
              <a:rPr lang="en-US" altLang="en-US" sz="2400" dirty="0">
                <a:ea typeface="SimSun" pitchFamily="2" charset="-122"/>
                <a:cs typeface="Courier New" pitchFamily="49" charset="0"/>
              </a:rPr>
              <a:t>h2=[-1 2</a:t>
            </a:r>
          </a:p>
          <a:p>
            <a:pPr eaLnBrk="1" hangingPunct="1"/>
            <a:r>
              <a:rPr lang="en-US" altLang="en-US" sz="2400" dirty="0">
                <a:ea typeface="SimSun" pitchFamily="2" charset="-122"/>
                <a:cs typeface="Courier New" pitchFamily="49" charset="0"/>
              </a:rPr>
              <a:t>         3 4]</a:t>
            </a:r>
          </a:p>
          <a:p>
            <a:pPr eaLnBrk="1" hangingPunct="1"/>
            <a:r>
              <a:rPr lang="en-US" altLang="en-US" sz="2400" dirty="0">
                <a:ea typeface="SimSun" pitchFamily="2" charset="-122"/>
                <a:cs typeface="Courier New" pitchFamily="49" charset="0"/>
              </a:rPr>
              <a:t>Find </a:t>
            </a:r>
            <a:r>
              <a:rPr lang="en-US" altLang="zh-TW" sz="2400" dirty="0">
                <a:cs typeface="Courier New" pitchFamily="49" charset="0"/>
              </a:rPr>
              <a:t>convolution of I and h2.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altLang="zh-CN"/>
              <a:t>CNN. g.2c2</a:t>
            </a:r>
            <a:endParaRPr lang="en-US" altLang="zh-C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9500-E629-449D-8982-FD156F527BAF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3516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solidFill>
                  <a:srgbClr val="FF0000"/>
                </a:solidFill>
              </a:rPr>
              <a:t>Answer </a:t>
            </a:r>
            <a:r>
              <a:rPr lang="en-US" altLang="en-US" dirty="0"/>
              <a:t>ws5711_3_1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29699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sz="1800" dirty="0"/>
              <a:t>%ws3.1 edge</a:t>
            </a:r>
          </a:p>
          <a:p>
            <a:r>
              <a:rPr lang="en-US" altLang="zh-TW" sz="1800" dirty="0">
                <a:cs typeface="Courier New" pitchFamily="49" charset="0"/>
              </a:rPr>
              <a:t>I=[1 4 1; </a:t>
            </a:r>
          </a:p>
          <a:p>
            <a:r>
              <a:rPr lang="en-US" altLang="zh-TW" sz="1800" dirty="0">
                <a:cs typeface="Courier New" pitchFamily="49" charset="0"/>
              </a:rPr>
              <a:t>     2 5 3</a:t>
            </a:r>
          </a:p>
          <a:p>
            <a:r>
              <a:rPr lang="en-US" altLang="zh-TW" sz="1800" dirty="0">
                <a:cs typeface="Courier New" pitchFamily="49" charset="0"/>
              </a:rPr>
              <a:t>     3 5 1]</a:t>
            </a:r>
          </a:p>
          <a:p>
            <a:r>
              <a:rPr lang="en-US" altLang="en-US" sz="1800" dirty="0">
                <a:ea typeface="SimSun" pitchFamily="2" charset="-122"/>
                <a:cs typeface="Courier New" pitchFamily="49" charset="0"/>
              </a:rPr>
              <a:t>h2=[-1 2</a:t>
            </a:r>
          </a:p>
          <a:p>
            <a:r>
              <a:rPr lang="en-US" altLang="en-US" sz="1800" dirty="0">
                <a:ea typeface="SimSun" pitchFamily="2" charset="-122"/>
                <a:cs typeface="Courier New" pitchFamily="49" charset="0"/>
              </a:rPr>
              <a:t>         3 4]</a:t>
            </a:r>
          </a:p>
          <a:p>
            <a:r>
              <a:rPr lang="en-US" altLang="en-US" sz="1800" dirty="0"/>
              <a:t>%Find convolution of I and h2.</a:t>
            </a:r>
          </a:p>
          <a:p>
            <a:r>
              <a:rPr lang="en-US" altLang="en-US" sz="1800" dirty="0"/>
              <a:t>conv2(I,h2)</a:t>
            </a:r>
          </a:p>
          <a:p>
            <a:r>
              <a:rPr lang="fr-FR" altLang="en-US" sz="1800" dirty="0"/>
              <a:t>ans =</a:t>
            </a:r>
          </a:p>
          <a:p>
            <a:endParaRPr lang="fr-FR" altLang="en-US" sz="1800" dirty="0"/>
          </a:p>
          <a:p>
            <a:r>
              <a:rPr lang="fr-FR" altLang="en-US" sz="1800" dirty="0"/>
              <a:t>    -1    -2     7     2</a:t>
            </a:r>
          </a:p>
          <a:p>
            <a:r>
              <a:rPr lang="fr-FR" altLang="en-US" sz="1800" dirty="0"/>
              <a:t>     1    15    26    10</a:t>
            </a:r>
          </a:p>
          <a:p>
            <a:r>
              <a:rPr lang="fr-FR" altLang="en-US" sz="1800" dirty="0"/>
              <a:t>     3    24    38    14</a:t>
            </a:r>
          </a:p>
          <a:p>
            <a:r>
              <a:rPr lang="fr-FR" altLang="en-US" sz="1800" dirty="0"/>
              <a:t>     9    27    23     4</a:t>
            </a:r>
            <a:endParaRPr lang="en-US" alt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CNN. g.2c2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34366-BC68-4344-AA9C-821C6A767A5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A</a:t>
            </a:r>
          </a:p>
          <a:p>
            <a:pPr lvl="1"/>
            <a:r>
              <a:rPr lang="en-US" dirty="0"/>
              <a:t>A1. Theory of CNN</a:t>
            </a:r>
          </a:p>
          <a:p>
            <a:pPr lvl="1"/>
            <a:r>
              <a:rPr lang="en-US" dirty="0"/>
              <a:t>A2. Feed forward details</a:t>
            </a:r>
          </a:p>
          <a:p>
            <a:pPr lvl="1"/>
            <a:r>
              <a:rPr lang="en-US" dirty="0"/>
              <a:t>A3. </a:t>
            </a:r>
            <a:r>
              <a:rPr lang="en-US" altLang="en-US" dirty="0"/>
              <a:t>Back propagation </a:t>
            </a:r>
            <a:r>
              <a:rPr lang="en-US" dirty="0"/>
              <a:t>details</a:t>
            </a:r>
          </a:p>
          <a:p>
            <a:r>
              <a:rPr lang="en-US" dirty="0"/>
              <a:t>Part B: CNN Systems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7625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https://adeshpande3.github.io/assets/OriginalAndFilter.png">
            <a:extLst>
              <a:ext uri="{FF2B5EF4-FFF2-40B4-BE49-F238E27FC236}">
                <a16:creationId xmlns:a16="http://schemas.microsoft.com/office/drawing/2014/main" id="{DC6E0808-CFAC-4F74-81F9-421E0AFFC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73" y="2797210"/>
            <a:ext cx="6143625" cy="218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/>
              <a:t>Convolution (conv) layer </a:t>
            </a:r>
            <a:br>
              <a:rPr lang="en-US" u="sng" dirty="0"/>
            </a:br>
            <a:r>
              <a:rPr lang="en-US" dirty="0"/>
              <a:t>The curve feature in an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So, for this part of the image, there is such as a curve feature to be found.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20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65378D-7338-4C93-9CDE-2FD745C5BC6E}"/>
              </a:ext>
            </a:extLst>
          </p:cNvPr>
          <p:cNvSpPr txBox="1"/>
          <p:nvPr/>
        </p:nvSpPr>
        <p:spPr>
          <a:xfrm>
            <a:off x="6515884" y="2410495"/>
            <a:ext cx="2663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of a curve feature map: If that </a:t>
            </a:r>
            <a:r>
              <a:rPr lang="en-US" u="sng" dirty="0"/>
              <a:t>cell</a:t>
            </a:r>
            <a:r>
              <a:rPr lang="en-US" dirty="0"/>
              <a:t> is high , that means there is such a curve feature in the </a:t>
            </a:r>
            <a:r>
              <a:rPr lang="en-US" u="sng" dirty="0"/>
              <a:t>box</a:t>
            </a:r>
            <a:r>
              <a:rPr lang="en-US" dirty="0"/>
              <a:t> of the  input image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CAF701-D11F-45A4-8F85-D8728DE0F3F2}"/>
              </a:ext>
            </a:extLst>
          </p:cNvPr>
          <p:cNvCxnSpPr>
            <a:cxnSpLocks/>
          </p:cNvCxnSpPr>
          <p:nvPr/>
        </p:nvCxnSpPr>
        <p:spPr>
          <a:xfrm flipH="1">
            <a:off x="4225336" y="2641441"/>
            <a:ext cx="3519355" cy="691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601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44" y="1710255"/>
            <a:ext cx="1749261" cy="10480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583"/>
            <a:ext cx="8229600" cy="1143000"/>
          </a:xfrm>
        </p:spPr>
        <p:txBody>
          <a:bodyPr>
            <a:noAutofit/>
          </a:bodyPr>
          <a:lstStyle/>
          <a:p>
            <a:r>
              <a:rPr lang="en-US" sz="2400" u="sng" dirty="0"/>
              <a:t>Convolution (conv) layer: What does it do?</a:t>
            </a:r>
            <a:br>
              <a:rPr lang="en-US" sz="2400" u="sng" dirty="0"/>
            </a:br>
            <a:r>
              <a:rPr lang="en-US" sz="2400" dirty="0">
                <a:solidFill>
                  <a:srgbClr val="FF0000"/>
                </a:solidFill>
              </a:rPr>
              <a:t>Convolution</a:t>
            </a:r>
            <a:r>
              <a:rPr lang="en-US" sz="2400" dirty="0"/>
              <a:t> is implemented by </a:t>
            </a:r>
            <a:r>
              <a:rPr lang="en-US" altLang="zh-TW" sz="2400" dirty="0">
                <a:solidFill>
                  <a:srgbClr val="0070C0"/>
                </a:solidFill>
              </a:rPr>
              <a:t>correlation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62405" y="6026708"/>
            <a:ext cx="2895600" cy="365125"/>
          </a:xfrm>
        </p:spPr>
        <p:txBody>
          <a:bodyPr/>
          <a:lstStyle/>
          <a:p>
            <a:r>
              <a:rPr lang="en-US" altLang="en-US"/>
              <a:t>CNN. g.2c2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91405" y="6026708"/>
            <a:ext cx="2133600" cy="365125"/>
          </a:xfrm>
        </p:spPr>
        <p:txBody>
          <a:bodyPr/>
          <a:lstStyle/>
          <a:p>
            <a:fld id="{6C5C3E90-4FE7-4819-A653-72C8A991D393}" type="slidenum">
              <a:rPr lang="en-US" altLang="en-US" smtClean="0"/>
              <a:pPr/>
              <a:t>21</a:t>
            </a:fld>
            <a:endParaRPr lang="en-US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173700" y="3166799"/>
            <a:ext cx="160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image=X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61398" y="3168367"/>
            <a:ext cx="1863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curve feature=B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67525" y="1435945"/>
            <a:ext cx="2800275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Correlation</a:t>
            </a:r>
            <a:r>
              <a:rPr lang="en-US" sz="2400" dirty="0"/>
              <a:t>(X,B)=multiplication of summation of image I and B= 0.</a:t>
            </a:r>
          </a:p>
          <a:p>
            <a:r>
              <a:rPr lang="en-US" sz="2400" dirty="0"/>
              <a:t>Image X has </a:t>
            </a:r>
            <a:r>
              <a:rPr lang="en-US" sz="2400" dirty="0">
                <a:solidFill>
                  <a:srgbClr val="FF0000"/>
                </a:solidFill>
              </a:rPr>
              <a:t>no  curve feature B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77" y="3908160"/>
            <a:ext cx="6053923" cy="179375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282517" y="3842718"/>
            <a:ext cx="2861483" cy="230832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Correlation</a:t>
            </a:r>
            <a:r>
              <a:rPr lang="en-US" sz="2400" dirty="0"/>
              <a:t>(A,B)=</a:t>
            </a:r>
            <a:r>
              <a:rPr lang="en-US" sz="2400" dirty="0" err="1"/>
              <a:t>Multi_and_Sum</a:t>
            </a:r>
            <a:r>
              <a:rPr lang="en-US" sz="2400" dirty="0"/>
              <a:t>= 3*(30*50)+(20*30)+50*30=6600 is large . That means image A </a:t>
            </a:r>
            <a:r>
              <a:rPr lang="en-US" sz="2400" dirty="0">
                <a:solidFill>
                  <a:srgbClr val="FF0000"/>
                </a:solidFill>
              </a:rPr>
              <a:t>has  curve feature 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56041" y="5707576"/>
            <a:ext cx="1556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image=A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95994" y="5652553"/>
            <a:ext cx="1863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curve feature=B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8553609" y="5808144"/>
            <a:ext cx="228600" cy="41168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303144" y="1853288"/>
            <a:ext cx="457200" cy="3810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>
            <a:stCxn id="3" idx="2"/>
          </p:cNvCxnSpPr>
          <p:nvPr/>
        </p:nvCxnSpPr>
        <p:spPr>
          <a:xfrm>
            <a:off x="531744" y="2234288"/>
            <a:ext cx="228600" cy="1622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7005" y="1475109"/>
            <a:ext cx="4191000" cy="161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664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09600"/>
          </a:xfrm>
        </p:spPr>
        <p:txBody>
          <a:bodyPr>
            <a:noAutofit/>
          </a:bodyPr>
          <a:lstStyle/>
          <a:p>
            <a:pPr algn="l"/>
            <a:r>
              <a:rPr lang="en-US" sz="2000" dirty="0"/>
              <a:t>Exercises on CNN</a:t>
            </a:r>
            <a:br>
              <a:rPr lang="en-US" sz="2000" dirty="0"/>
            </a:br>
            <a:r>
              <a:rPr lang="en-US" sz="2000" dirty="0"/>
              <a:t>Exercise 1: </a:t>
            </a:r>
            <a:r>
              <a:rPr lang="en-US" sz="2000" u="sng" dirty="0"/>
              <a:t>Convolution (conv) layer. </a:t>
            </a:r>
            <a:r>
              <a:rPr lang="en-US" sz="2000" dirty="0"/>
              <a:t>How to find the curve feature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1"/>
            <a:ext cx="8229600" cy="3759524"/>
          </a:xfrm>
        </p:spPr>
        <p:txBody>
          <a:bodyPr>
            <a:noAutofit/>
          </a:bodyPr>
          <a:lstStyle/>
          <a:p>
            <a:r>
              <a:rPr lang="en-US" sz="2400" dirty="0"/>
              <a:t>Exercise on convolution (implemented by correlation).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Find Y=correlation( A,C). If Y&gt;5000, image A has feature C</a:t>
            </a:r>
          </a:p>
          <a:p>
            <a:r>
              <a:rPr lang="en-US" sz="2400" dirty="0"/>
              <a:t>Answer_________?</a:t>
            </a:r>
          </a:p>
          <a:p>
            <a:r>
              <a:rPr lang="en-US" sz="2400" dirty="0"/>
              <a:t>What does the result of  correlation ( A,C) represent?</a:t>
            </a:r>
          </a:p>
          <a:p>
            <a:r>
              <a:rPr lang="en-US" sz="2400" dirty="0"/>
              <a:t>Answer:___________________________________</a:t>
            </a:r>
          </a:p>
          <a:p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2811" y="6182177"/>
            <a:ext cx="2895600" cy="365125"/>
          </a:xfrm>
        </p:spPr>
        <p:txBody>
          <a:bodyPr/>
          <a:lstStyle/>
          <a:p>
            <a:r>
              <a:rPr lang="en-US" altLang="en-US"/>
              <a:t>CNN. g.2c2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22</a:t>
            </a:fld>
            <a:endParaRPr lang="en-US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731554" y="1591196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A=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825566" y="1933061"/>
          <a:ext cx="2438401" cy="181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3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3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83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83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83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83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15537"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537"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537"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537"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537"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537"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5537"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30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795857" y="1551217"/>
            <a:ext cx="1911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=C</a:t>
            </a:r>
            <a:r>
              <a:rPr lang="en-US" baseline="-25000" dirty="0"/>
              <a:t> </a:t>
            </a:r>
            <a:r>
              <a:rPr lang="en-US" dirty="0"/>
              <a:t>(empty cell = 0)</a:t>
            </a:r>
            <a:endParaRPr lang="en-US" baseline="-25000" dirty="0"/>
          </a:p>
        </p:txBody>
      </p:sp>
      <p:sp>
        <p:nvSpPr>
          <p:cNvPr id="7" name="TextBox 6"/>
          <p:cNvSpPr txBox="1"/>
          <p:nvPr/>
        </p:nvSpPr>
        <p:spPr>
          <a:xfrm>
            <a:off x="152400" y="4243803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920549"/>
            <a:ext cx="4641623" cy="22914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16744" y="2605216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289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883" y="19522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To complete the </a:t>
            </a:r>
            <a:r>
              <a:rPr lang="en-US" u="sng" dirty="0">
                <a:solidFill>
                  <a:srgbClr val="FF0000"/>
                </a:solidFill>
              </a:rPr>
              <a:t>convolution layer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883" y="1209491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After convolution (multiplication and summation)  the output is passed on to a non-linear activation function (Sigmoid or </a:t>
            </a:r>
            <a:r>
              <a:rPr lang="en-US" sz="2400" dirty="0" err="1"/>
              <a:t>Tanh</a:t>
            </a:r>
            <a:r>
              <a:rPr lang="en-US" sz="2400" dirty="0"/>
              <a:t> or </a:t>
            </a:r>
            <a:r>
              <a:rPr lang="en-US" sz="2400" dirty="0" err="1"/>
              <a:t>Relu</a:t>
            </a:r>
            <a:r>
              <a:rPr lang="en-US" sz="2400" dirty="0"/>
              <a:t>), same as Back –Propagation NN. </a:t>
            </a:r>
          </a:p>
          <a:p>
            <a:r>
              <a:rPr lang="en-US" sz="2400" dirty="0"/>
              <a:t>We can use a neuron to simulate </a:t>
            </a:r>
            <a:r>
              <a:rPr lang="en-US" sz="2400" dirty="0">
                <a:solidFill>
                  <a:srgbClr val="0070C0"/>
                </a:solidFill>
              </a:rPr>
              <a:t>correlation</a:t>
            </a:r>
            <a:r>
              <a:rPr lang="en-US" sz="2400" dirty="0"/>
              <a:t>, such as </a:t>
            </a:r>
          </a:p>
          <a:p>
            <a:r>
              <a:rPr lang="en-US" sz="2400" i="1" dirty="0"/>
              <a:t>u</a:t>
            </a:r>
            <a:r>
              <a:rPr lang="en-US" sz="2400" dirty="0"/>
              <a:t> is generated by: </a:t>
            </a:r>
            <a:r>
              <a:rPr lang="en-US" sz="2400" i="1" dirty="0"/>
              <a:t>u</a:t>
            </a:r>
            <a:r>
              <a:rPr lang="en-US" sz="2400" dirty="0"/>
              <a:t>=</a:t>
            </a:r>
            <a:r>
              <a:rPr lang="en-US" sz="2400" dirty="0">
                <a:solidFill>
                  <a:srgbClr val="0070C0"/>
                </a:solidFill>
              </a:rPr>
              <a:t>correlation</a:t>
            </a:r>
            <a:r>
              <a:rPr lang="en-US" sz="2400" dirty="0"/>
              <a:t>(</a:t>
            </a:r>
            <a:r>
              <a:rPr lang="en-US" sz="2400" i="1" dirty="0" err="1"/>
              <a:t>x,w</a:t>
            </a:r>
            <a:r>
              <a:rPr lang="en-US" sz="2400" dirty="0"/>
              <a:t>)</a:t>
            </a:r>
          </a:p>
          <a:p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23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5"/>
              <p:cNvSpPr txBox="1"/>
              <p:nvPr/>
            </p:nvSpPr>
            <p:spPr bwMode="auto">
              <a:xfrm>
                <a:off x="4724400" y="3549650"/>
                <a:ext cx="4419600" cy="2959100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with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bias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input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weight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internal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signal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Typically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an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activation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function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logistic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sigmoid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typical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sigmoid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therefore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p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e>
                                  </m:nary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4400" y="3549650"/>
                <a:ext cx="4419600" cy="29591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2562921" y="4637166"/>
            <a:ext cx="7620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HK" sz="1800">
              <a:solidFill>
                <a:srgbClr val="FFFFFF"/>
              </a:solidFill>
              <a:cs typeface="Arial" charset="0"/>
            </a:endParaRPr>
          </a:p>
        </p:txBody>
      </p:sp>
      <p:cxnSp>
        <p:nvCxnSpPr>
          <p:cNvPr id="8" name="Straight Arrow Connector 7"/>
          <p:cNvCxnSpPr>
            <a:endCxn id="7" idx="1"/>
          </p:cNvCxnSpPr>
          <p:nvPr/>
        </p:nvCxnSpPr>
        <p:spPr>
          <a:xfrm>
            <a:off x="1267521" y="4257754"/>
            <a:ext cx="1406992" cy="5356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23" idx="2"/>
          </p:cNvCxnSpPr>
          <p:nvPr/>
        </p:nvCxnSpPr>
        <p:spPr>
          <a:xfrm>
            <a:off x="1447800" y="5028519"/>
            <a:ext cx="1115121" cy="1229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343721" y="5399166"/>
            <a:ext cx="12192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292003" y="5152999"/>
            <a:ext cx="211138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Object 102"/>
          <p:cNvGraphicFramePr>
            <a:graphicFrameLocks noChangeAspect="1"/>
          </p:cNvGraphicFramePr>
          <p:nvPr/>
        </p:nvGraphicFramePr>
        <p:xfrm>
          <a:off x="2770883" y="4845129"/>
          <a:ext cx="663575" cy="62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2" name="公式" r:id="rId5" imgW="291973" imgH="253890" progId="Equation.3">
                  <p:embed/>
                </p:oleObj>
              </mc:Choice>
              <mc:Fallback>
                <p:oleObj name="公式" r:id="rId5" imgW="291973" imgH="253890" progId="Equation.3">
                  <p:embed/>
                  <p:pic>
                    <p:nvPicPr>
                      <p:cNvPr id="12" name="Object 1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0883" y="4845129"/>
                        <a:ext cx="663575" cy="623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10"/>
          <p:cNvGraphicFramePr>
            <a:graphicFrameLocks noChangeAspect="1"/>
          </p:cNvGraphicFramePr>
          <p:nvPr/>
        </p:nvGraphicFramePr>
        <p:xfrm>
          <a:off x="76200" y="3883025"/>
          <a:ext cx="1122363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3" name="公式" r:id="rId7" imgW="494870" imgH="203024" progId="Equation.3">
                  <p:embed/>
                </p:oleObj>
              </mc:Choice>
              <mc:Fallback>
                <p:oleObj name="公式" r:id="rId7" imgW="494870" imgH="203024" progId="Equation.3">
                  <p:embed/>
                  <p:pic>
                    <p:nvPicPr>
                      <p:cNvPr id="13" name="Object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3883025"/>
                        <a:ext cx="1122363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14"/>
          <p:cNvGraphicFramePr>
            <a:graphicFrameLocks noChangeAspect="1"/>
          </p:cNvGraphicFramePr>
          <p:nvPr/>
        </p:nvGraphicFramePr>
        <p:xfrm>
          <a:off x="4440139" y="5028519"/>
          <a:ext cx="319087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4" name="公式" r:id="rId9" imgW="139579" imgH="164957" progId="Equation.3">
                  <p:embed/>
                </p:oleObj>
              </mc:Choice>
              <mc:Fallback>
                <p:oleObj name="公式" r:id="rId9" imgW="139579" imgH="164957" progId="Equation.3">
                  <p:embed/>
                  <p:pic>
                    <p:nvPicPr>
                      <p:cNvPr id="14" name="Object 1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0139" y="5028519"/>
                        <a:ext cx="319087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18"/>
          <p:cNvGraphicFramePr>
            <a:graphicFrameLocks noChangeAspect="1"/>
          </p:cNvGraphicFramePr>
          <p:nvPr/>
        </p:nvGraphicFramePr>
        <p:xfrm>
          <a:off x="1333869" y="4022630"/>
          <a:ext cx="1157288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5" name="公式" r:id="rId11" imgW="507780" imgH="203112" progId="Equation.3">
                  <p:embed/>
                </p:oleObj>
              </mc:Choice>
              <mc:Fallback>
                <p:oleObj name="公式" r:id="rId11" imgW="507780" imgH="203112" progId="Equation.3">
                  <p:embed/>
                  <p:pic>
                    <p:nvPicPr>
                      <p:cNvPr id="15" name="Object 1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3869" y="4022630"/>
                        <a:ext cx="1157288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22"/>
          <p:cNvGraphicFramePr>
            <a:graphicFrameLocks noChangeAspect="1"/>
          </p:cNvGraphicFramePr>
          <p:nvPr/>
        </p:nvGraphicFramePr>
        <p:xfrm>
          <a:off x="3343945" y="4703841"/>
          <a:ext cx="28892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6" name="公式" r:id="rId13" imgW="126835" imgH="139518" progId="Equation.3">
                  <p:embed/>
                </p:oleObj>
              </mc:Choice>
              <mc:Fallback>
                <p:oleObj name="公式" r:id="rId13" imgW="126835" imgH="139518" progId="Equation.3">
                  <p:embed/>
                  <p:pic>
                    <p:nvPicPr>
                      <p:cNvPr id="16" name="Object 1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3945" y="4703841"/>
                        <a:ext cx="288925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23"/>
          <p:cNvGraphicFramePr>
            <a:graphicFrameLocks noChangeAspect="1"/>
          </p:cNvGraphicFramePr>
          <p:nvPr/>
        </p:nvGraphicFramePr>
        <p:xfrm>
          <a:off x="3530850" y="4921524"/>
          <a:ext cx="752475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7" name="公式" r:id="rId15" imgW="330057" imgH="215806" progId="Equation.3">
                  <p:embed/>
                </p:oleObj>
              </mc:Choice>
              <mc:Fallback>
                <p:oleObj name="公式" r:id="rId15" imgW="330057" imgH="215806" progId="Equation.3">
                  <p:embed/>
                  <p:pic>
                    <p:nvPicPr>
                      <p:cNvPr id="17" name="Object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0850" y="4921524"/>
                        <a:ext cx="752475" cy="4905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385D8A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>
          <a:xfrm>
            <a:off x="4180583" y="4703841"/>
            <a:ext cx="838200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HK" sz="1800">
              <a:solidFill>
                <a:srgbClr val="FFFFFF"/>
              </a:solidFill>
              <a:cs typeface="Arial" charset="0"/>
            </a:endParaRPr>
          </a:p>
        </p:txBody>
      </p:sp>
      <p:graphicFrame>
        <p:nvGraphicFramePr>
          <p:cNvPr id="19" name="Object 1"/>
          <p:cNvGraphicFramePr>
            <a:graphicFrameLocks noChangeAspect="1"/>
          </p:cNvGraphicFramePr>
          <p:nvPr/>
        </p:nvGraphicFramePr>
        <p:xfrm>
          <a:off x="1450083" y="5435679"/>
          <a:ext cx="779463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8" name="公式" r:id="rId17" imgW="342751" imgH="203112" progId="Equation.3">
                  <p:embed/>
                </p:oleObj>
              </mc:Choice>
              <mc:Fallback>
                <p:oleObj name="公式" r:id="rId17" imgW="342751" imgH="203112" progId="Equation.3">
                  <p:embed/>
                  <p:pic>
                    <p:nvPicPr>
                      <p:cNvPr id="19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0083" y="5435679"/>
                        <a:ext cx="779463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Oval 19"/>
          <p:cNvSpPr/>
          <p:nvPr/>
        </p:nvSpPr>
        <p:spPr>
          <a:xfrm>
            <a:off x="1191321" y="4112885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HK" sz="180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324120" y="4937618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HK" sz="180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174724" y="5551566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HK" sz="180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562921" y="4333954"/>
            <a:ext cx="1752600" cy="16351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HK" altLang="en-US" sz="1800">
              <a:solidFill>
                <a:srgbClr val="FFFFFF"/>
              </a:solidFill>
              <a:cs typeface="Arial" charset="0"/>
            </a:endParaRPr>
          </a:p>
        </p:txBody>
      </p:sp>
      <p:graphicFrame>
        <p:nvGraphicFramePr>
          <p:cNvPr id="24" name="Object 73"/>
          <p:cNvGraphicFramePr>
            <a:graphicFrameLocks noChangeAspect="1"/>
          </p:cNvGraphicFramePr>
          <p:nvPr/>
        </p:nvGraphicFramePr>
        <p:xfrm>
          <a:off x="1226292" y="4572053"/>
          <a:ext cx="120967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9" name="公式" r:id="rId19" imgW="533169" imgH="203112" progId="Equation.3">
                  <p:embed/>
                </p:oleObj>
              </mc:Choice>
              <mc:Fallback>
                <p:oleObj name="公式" r:id="rId19" imgW="533169" imgH="203112" progId="Equation.3">
                  <p:embed/>
                  <p:pic>
                    <p:nvPicPr>
                      <p:cNvPr id="24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6292" y="4572053"/>
                        <a:ext cx="1209675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74"/>
          <p:cNvGraphicFramePr>
            <a:graphicFrameLocks noChangeAspect="1"/>
          </p:cNvGraphicFramePr>
          <p:nvPr/>
        </p:nvGraphicFramePr>
        <p:xfrm>
          <a:off x="183403" y="4782043"/>
          <a:ext cx="11811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0" name="公式" r:id="rId21" imgW="520474" imgH="203112" progId="Equation.3">
                  <p:embed/>
                </p:oleObj>
              </mc:Choice>
              <mc:Fallback>
                <p:oleObj name="公式" r:id="rId21" imgW="520474" imgH="203112" progId="Equation.3">
                  <p:embed/>
                  <p:pic>
                    <p:nvPicPr>
                      <p:cNvPr id="25" name="Object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403" y="4782043"/>
                        <a:ext cx="11811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75"/>
          <p:cNvGraphicFramePr>
            <a:graphicFrameLocks noChangeAspect="1"/>
          </p:cNvGraphicFramePr>
          <p:nvPr/>
        </p:nvGraphicFramePr>
        <p:xfrm>
          <a:off x="78549" y="5472984"/>
          <a:ext cx="1181100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1" name="公式" r:id="rId23" imgW="520474" imgH="203112" progId="Equation.3">
                  <p:embed/>
                </p:oleObj>
              </mc:Choice>
              <mc:Fallback>
                <p:oleObj name="公式" r:id="rId23" imgW="520474" imgH="203112" progId="Equation.3">
                  <p:embed/>
                  <p:pic>
                    <p:nvPicPr>
                      <p:cNvPr id="26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49" y="5472984"/>
                        <a:ext cx="1181100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Oval 26"/>
          <p:cNvSpPr/>
          <p:nvPr/>
        </p:nvSpPr>
        <p:spPr>
          <a:xfrm>
            <a:off x="1191321" y="5170566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HK" sz="180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1191321" y="5399166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HK" sz="1800">
              <a:solidFill>
                <a:srgbClr val="FFFFFF"/>
              </a:solidFill>
              <a:cs typeface="Arial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4315521" y="5195809"/>
            <a:ext cx="211138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ight Brace 29"/>
          <p:cNvSpPr/>
          <p:nvPr/>
        </p:nvSpPr>
        <p:spPr>
          <a:xfrm rot="16200000">
            <a:off x="1483025" y="2311108"/>
            <a:ext cx="411197" cy="287115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3321942" y="3276600"/>
            <a:ext cx="181200" cy="1393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174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354"/>
            <a:ext cx="8229600" cy="925961"/>
          </a:xfrm>
        </p:spPr>
        <p:txBody>
          <a:bodyPr>
            <a:normAutofit/>
          </a:bodyPr>
          <a:lstStyle/>
          <a:p>
            <a:r>
              <a:rPr lang="en-US" sz="3200" dirty="0"/>
              <a:t>Activation function/gradient choices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343400" cy="480060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619964" y="6417937"/>
            <a:ext cx="2895600" cy="365125"/>
          </a:xfrm>
        </p:spPr>
        <p:txBody>
          <a:bodyPr/>
          <a:lstStyle/>
          <a:p>
            <a:r>
              <a:rPr lang="en-US" altLang="en-US"/>
              <a:t>CNN. g.2c2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24</a:t>
            </a:fld>
            <a:endParaRPr lang="en-US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52400" y="-71952"/>
            <a:ext cx="6459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2"/>
              </a:rPr>
              <a:t>https://imiloainf.wordpress.com/2013/11/06/rectifier-nonlinearities/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https://www.simonwenkel.com/2018/05/15/activation-functions-for-neural-networks.html#softplus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791200" y="434340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/>
              <a:t>Relu</a:t>
            </a:r>
            <a:r>
              <a:rPr lang="en-US" b="1" u="sng" dirty="0"/>
              <a:t> is now very popular and shown to be working better other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8"/>
              <p:cNvSpPr txBox="1"/>
              <p:nvPr/>
            </p:nvSpPr>
            <p:spPr>
              <a:xfrm>
                <a:off x="304800" y="614743"/>
                <a:ext cx="6553200" cy="5680020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Sigmoid</m:t>
                      </m:r>
                      <m:r>
                        <m:rPr>
                          <m:nor/>
                        </m:rPr>
                        <a:rPr lang="en-US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from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0 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0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𝑔𝑟𝑎𝑑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𝑒𝑛𝑡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pt-B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)⋅(1−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b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en-US" i="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r>
                        <m:rPr>
                          <m:nor/>
                        </m:rPr>
                        <a:rPr lang="en-US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from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−1 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i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sinh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unc>
                            <m:func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cosh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𝑔𝑟𝑎𝑑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𝑒𝑛𝑡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pt-B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/>
                <a:br>
                  <a:rPr lang="en-US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Rectified</m:t>
                      </m:r>
                      <m:r>
                        <m:rPr>
                          <m:nor/>
                        </m:rPr>
                        <a:rPr lang="en-US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Linear</m:t>
                      </m:r>
                      <m:r>
                        <m:rPr>
                          <m:nor/>
                        </m:rPr>
                        <a:rPr lang="en-US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Unit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𝑅𝑒𝑙𝑢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from</m:t>
                          </m:r>
                          <m:r>
                            <m:rPr>
                              <m:nor/>
                            </m:rPr>
                            <a:rPr 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0 </m:t>
                          </m:r>
                          <m:r>
                            <m:rPr>
                              <m:nor/>
                            </m:rPr>
                            <a:rPr 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to</m:t>
                          </m:r>
                          <m:r>
                            <m:rPr>
                              <m:nor/>
                            </m:rPr>
                            <a:rPr 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  <m:r>
                            <m:rPr>
                              <m:nor/>
                            </m:rPr>
                            <a:rPr 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hard</m:t>
                          </m:r>
                          <m:r>
                            <m:rPr>
                              <m:nor/>
                            </m:rPr>
                            <a:rPr 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change</m:t>
                          </m:r>
                        </m:e>
                      </m:d>
                      <m:r>
                        <a:rPr lang="en-US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0,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en-US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𝑔𝑟𝑎𝑑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𝑒𝑛𝑡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pt-BR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m:rPr>
                                    <m:nor/>
                                  </m:rPr>
                                  <a:rPr lang="en-US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n-US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US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0,</m:t>
                                </m:r>
                                <m:r>
                                  <m:rPr>
                                    <m:nor/>
                                  </m:rPr>
                                  <a:rPr lang="en-US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n-US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US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i="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Softplus</m:t>
                      </m:r>
                      <m:r>
                        <m:rPr>
                          <m:nor/>
                        </m:rPr>
                        <a:rPr lang="en-US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from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0 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∞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soft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change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),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𝑔𝑟𝑎𝑑𝑖𝑒𝑛𝑡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pt-B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614743"/>
                <a:ext cx="6553200" cy="5680020"/>
              </a:xfrm>
              <a:prstGeom prst="rect">
                <a:avLst/>
              </a:prstGeom>
              <a:blipFill>
                <a:blip r:embed="rId4"/>
                <a:stretch>
                  <a:fillRect l="-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EA1A898A-756C-4BEE-B4CA-25C08FA77D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0816" y="676330"/>
            <a:ext cx="3727310" cy="296490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D7F98D1-2C09-477F-9C89-E880153E02F2}"/>
              </a:ext>
            </a:extLst>
          </p:cNvPr>
          <p:cNvSpPr txBox="1"/>
          <p:nvPr/>
        </p:nvSpPr>
        <p:spPr>
          <a:xfrm>
            <a:off x="2514600" y="622315"/>
            <a:ext cx="3105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Max. gradient of </a:t>
            </a:r>
            <a:r>
              <a:rPr lang="en-US" b="1" u="sng" dirty="0" err="1">
                <a:solidFill>
                  <a:srgbClr val="FF0000"/>
                </a:solidFill>
              </a:rPr>
              <a:t>Signmoid</a:t>
            </a:r>
            <a:r>
              <a:rPr lang="en-US" b="1" u="sng" dirty="0">
                <a:solidFill>
                  <a:srgbClr val="FF0000"/>
                </a:solidFill>
              </a:rPr>
              <a:t> is 0.25, it will cause the vanishing gradient  problem</a:t>
            </a:r>
          </a:p>
        </p:txBody>
      </p:sp>
    </p:spTree>
    <p:extLst>
      <p:ext uri="{BB962C8B-B14F-4D97-AF65-F5344CB8AC3E}">
        <p14:creationId xmlns:p14="http://schemas.microsoft.com/office/powerpoint/2010/main" val="894792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258762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(</a:t>
            </a:r>
            <a:r>
              <a:rPr lang="en-US" dirty="0" err="1"/>
              <a:t>LeNet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03263"/>
            <a:ext cx="8229600" cy="4525963"/>
          </a:xfrm>
        </p:spPr>
        <p:txBody>
          <a:bodyPr/>
          <a:lstStyle/>
          <a:p>
            <a:r>
              <a:rPr lang="en-US" dirty="0"/>
              <a:t>An implementation example </a:t>
            </a:r>
            <a:r>
              <a:rPr lang="en-US" sz="1400" dirty="0">
                <a:hlinkClick r:id="rId2"/>
              </a:rPr>
              <a:t>http://yann.lecun.com/exdb/lenet/</a:t>
            </a:r>
            <a:endParaRPr lang="en-US" sz="1400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25</a:t>
            </a:fld>
            <a:endParaRPr lang="en-US" altLang="en-US"/>
          </a:p>
        </p:txBody>
      </p:sp>
      <p:pic>
        <p:nvPicPr>
          <p:cNvPr id="43010" name="Picture 2" descr="https://adeshpande3.github.io/assets/LeNe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828800"/>
            <a:ext cx="8276893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adeshpande3.github.io/assets/FirstLayer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640" y="4152900"/>
            <a:ext cx="2622160" cy="269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838200" y="4076700"/>
            <a:ext cx="2781301" cy="2171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1000" y="4495800"/>
            <a:ext cx="49621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feature filter uses one kernel (e.g. 5x5) to generate a feature map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feature map represents the output of a particular feature filter output.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Alternating </a:t>
            </a:r>
            <a:r>
              <a:rPr lang="en-US" u="sng" dirty="0"/>
              <a:t>Convolution (conv)</a:t>
            </a:r>
            <a:r>
              <a:rPr lang="en-US" dirty="0"/>
              <a:t> and </a:t>
            </a:r>
            <a:r>
              <a:rPr lang="en-US" u="sng" dirty="0"/>
              <a:t>subsampling layer (subs) (optional, some systems skip subs)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Subsampling allows the features to be flexibly positioned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43131" y="4191000"/>
            <a:ext cx="228600" cy="2286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10" idx="1"/>
          </p:cNvCxnSpPr>
          <p:nvPr/>
        </p:nvCxnSpPr>
        <p:spPr>
          <a:xfrm flipH="1" flipV="1">
            <a:off x="3505200" y="2971800"/>
            <a:ext cx="1837931" cy="1333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3429000" y="2819400"/>
            <a:ext cx="2286001" cy="1333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609831" y="4191000"/>
            <a:ext cx="228600" cy="2286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048000" y="4920095"/>
            <a:ext cx="228600" cy="2286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583491" y="6454887"/>
            <a:ext cx="2338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(array of feature maps</a:t>
            </a:r>
          </a:p>
        </p:txBody>
      </p:sp>
      <p:cxnSp>
        <p:nvCxnSpPr>
          <p:cNvPr id="17" name="Straight Arrow Connector 16"/>
          <p:cNvCxnSpPr>
            <a:stCxn id="19" idx="3"/>
          </p:cNvCxnSpPr>
          <p:nvPr/>
        </p:nvCxnSpPr>
        <p:spPr>
          <a:xfrm flipV="1">
            <a:off x="3276600" y="4419600"/>
            <a:ext cx="2026040" cy="6147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143000" y="1611868"/>
            <a:ext cx="702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      C1:conv.         S2:subs. C3:conv  S4:subs  C5:fully  F6:fully  output</a:t>
            </a:r>
          </a:p>
        </p:txBody>
      </p:sp>
    </p:spTree>
    <p:extLst>
      <p:ext uri="{BB962C8B-B14F-4D97-AF65-F5344CB8AC3E}">
        <p14:creationId xmlns:p14="http://schemas.microsoft.com/office/powerpoint/2010/main" val="2480900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657" y="50697"/>
            <a:ext cx="8229600" cy="635630"/>
          </a:xfrm>
        </p:spPr>
        <p:txBody>
          <a:bodyPr>
            <a:normAutofit fontScale="90000"/>
          </a:bodyPr>
          <a:lstStyle/>
          <a:p>
            <a:r>
              <a:rPr lang="en-US" dirty="0"/>
              <a:t>Input </a:t>
            </a:r>
            <a:r>
              <a:rPr lang="en-US" dirty="0">
                <a:sym typeface="Wingdings" panose="05000000000000000000" pitchFamily="2" charset="2"/>
              </a:rPr>
              <a:t> C1: </a:t>
            </a:r>
            <a:r>
              <a:rPr lang="en-US" dirty="0"/>
              <a:t>Input to 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177" y="757385"/>
            <a:ext cx="4491679" cy="6128766"/>
          </a:xfrm>
        </p:spPr>
        <p:txBody>
          <a:bodyPr>
            <a:normAutofit fontScale="40000" lnSpcReduction="20000"/>
          </a:bodyPr>
          <a:lstStyle/>
          <a:p>
            <a:r>
              <a:rPr lang="en-US" sz="4500" dirty="0"/>
              <a:t>For each 5x5 kernel (or called kernel) you need 5x5 weights (per convolution layer NN) . Unlike a fully connected Neural Net, the weights are shared. Meaning that, when you convolve the kernel with the input , only one set of 5x5 kernel (weights) is used for the convolution.</a:t>
            </a:r>
          </a:p>
          <a:p>
            <a:r>
              <a:rPr lang="en-US" sz="4500" dirty="0"/>
              <a:t>Convolution layer</a:t>
            </a:r>
          </a:p>
          <a:p>
            <a:pPr lvl="1"/>
            <a:r>
              <a:rPr lang="en-US" sz="4500" dirty="0"/>
              <a:t>Input </a:t>
            </a:r>
            <a:r>
              <a:rPr lang="en-US" sz="4500" dirty="0">
                <a:sym typeface="Wingdings" panose="05000000000000000000" pitchFamily="2" charset="2"/>
              </a:rPr>
              <a:t></a:t>
            </a:r>
            <a:r>
              <a:rPr lang="en-US" sz="4500" dirty="0"/>
              <a:t>one feature map, you only need 5x5 weights , one bias</a:t>
            </a:r>
          </a:p>
          <a:p>
            <a:pPr lvl="1"/>
            <a:r>
              <a:rPr lang="en-US" sz="4500" dirty="0"/>
              <a:t>For 6 feature maps you </a:t>
            </a:r>
            <a:r>
              <a:rPr lang="en-US" sz="4500" dirty="0">
                <a:solidFill>
                  <a:srgbClr val="FF0000"/>
                </a:solidFill>
              </a:rPr>
              <a:t>need 6x5x5 weights</a:t>
            </a:r>
            <a:r>
              <a:rPr lang="en-US" sz="4500" dirty="0"/>
              <a:t>. </a:t>
            </a:r>
            <a:r>
              <a:rPr lang="en-US" sz="4500" dirty="0">
                <a:solidFill>
                  <a:srgbClr val="FF0000"/>
                </a:solidFill>
              </a:rPr>
              <a:t>(very efficient)</a:t>
            </a:r>
          </a:p>
          <a:p>
            <a:r>
              <a:rPr lang="en-US" sz="4500" dirty="0">
                <a:solidFill>
                  <a:srgbClr val="FF0000"/>
                </a:solidFill>
              </a:rPr>
              <a:t>(To compare with a fully connected NN)</a:t>
            </a:r>
            <a:r>
              <a:rPr lang="en-US" sz="4500" dirty="0"/>
              <a:t> If this is to be implemented by a fully connected layer without convolution</a:t>
            </a:r>
          </a:p>
          <a:p>
            <a:pPr lvl="1"/>
            <a:r>
              <a:rPr lang="en-US" sz="4500" dirty="0"/>
              <a:t>You need 32x32x28x28 weights.</a:t>
            </a:r>
          </a:p>
          <a:p>
            <a:pPr lvl="1"/>
            <a:r>
              <a:rPr lang="en-US" sz="4500" dirty="0"/>
              <a:t>For 6 feature maps need 6x 32x32x28x28 </a:t>
            </a:r>
            <a:r>
              <a:rPr lang="en-US" sz="4500" dirty="0">
                <a:solidFill>
                  <a:srgbClr val="FF0000"/>
                </a:solidFill>
              </a:rPr>
              <a:t>(not efficient)</a:t>
            </a:r>
          </a:p>
          <a:p>
            <a:r>
              <a:rPr lang="en-US" sz="4500" dirty="0"/>
              <a:t>Training by backpropagation  is the same as a common back propagation neural network BPNN. </a:t>
            </a:r>
          </a:p>
          <a:p>
            <a:r>
              <a:rPr lang="en-US" sz="4500" dirty="0">
                <a:solidFill>
                  <a:srgbClr val="FF0000"/>
                </a:solidFill>
              </a:rPr>
              <a:t>The filter (kernel) is like a feature extractor</a:t>
            </a:r>
          </a:p>
          <a:p>
            <a:r>
              <a:rPr lang="en-US" sz="4500" dirty="0">
                <a:solidFill>
                  <a:srgbClr val="FF0000"/>
                </a:solidFill>
              </a:rPr>
              <a:t>Each filter has one bias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26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422" y="1633695"/>
            <a:ext cx="3569834" cy="23050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83345" y="3970136"/>
            <a:ext cx="1829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 layer</a:t>
            </a:r>
          </a:p>
        </p:txBody>
      </p:sp>
      <p:sp>
        <p:nvSpPr>
          <p:cNvPr id="9" name="Freeform 8"/>
          <p:cNvSpPr/>
          <p:nvPr/>
        </p:nvSpPr>
        <p:spPr>
          <a:xfrm>
            <a:off x="5325626" y="3878664"/>
            <a:ext cx="1728317" cy="1155048"/>
          </a:xfrm>
          <a:custGeom>
            <a:avLst/>
            <a:gdLst>
              <a:gd name="connsiteX0" fmla="*/ 0 w 1728317"/>
              <a:gd name="connsiteY0" fmla="*/ 0 h 1155048"/>
              <a:gd name="connsiteX1" fmla="*/ 793820 w 1728317"/>
              <a:gd name="connsiteY1" fmla="*/ 1145512 h 1155048"/>
              <a:gd name="connsiteX2" fmla="*/ 1728317 w 1728317"/>
              <a:gd name="connsiteY2" fmla="*/ 452176 h 115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28317" h="1155048">
                <a:moveTo>
                  <a:pt x="0" y="0"/>
                </a:moveTo>
                <a:cubicBezTo>
                  <a:pt x="252883" y="535074"/>
                  <a:pt x="505767" y="1070149"/>
                  <a:pt x="793820" y="1145512"/>
                </a:cubicBezTo>
                <a:cubicBezTo>
                  <a:pt x="1081873" y="1220875"/>
                  <a:pt x="1405095" y="836525"/>
                  <a:pt x="1728317" y="452176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24400" y="5011502"/>
            <a:ext cx="438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input to one of the 6 convolution maps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15000" y="4191000"/>
            <a:ext cx="1153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5x5 kernel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 flipV="1">
            <a:off x="5791200" y="3657600"/>
            <a:ext cx="152400" cy="609600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53000" y="2209800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32x32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65500" y="1330706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6x28x28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66887" y="5408823"/>
            <a:ext cx="4267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https://stanford.edu/~shervine/teaching/cs-230/cheatsheet-convolutional-neural-networks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bias per kernel (or called filter)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bias for max pooling</a:t>
            </a:r>
          </a:p>
        </p:txBody>
      </p:sp>
    </p:spTree>
    <p:extLst>
      <p:ext uri="{BB962C8B-B14F-4D97-AF65-F5344CB8AC3E}">
        <p14:creationId xmlns:p14="http://schemas.microsoft.com/office/powerpoint/2010/main" val="3201962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77" y="531693"/>
            <a:ext cx="4662789" cy="1265238"/>
          </a:xfrm>
        </p:spPr>
        <p:txBody>
          <a:bodyPr>
            <a:normAutofit fontScale="90000"/>
          </a:bodyPr>
          <a:lstStyle/>
          <a:p>
            <a:pPr algn="l"/>
            <a:r>
              <a:rPr lang="en-US" sz="2200" dirty="0"/>
              <a:t>Example of how one feature map is formed</a:t>
            </a:r>
            <a:br>
              <a:rPr lang="en-US" sz="2200" dirty="0"/>
            </a:br>
            <a:r>
              <a:rPr lang="en-US" sz="2200" dirty="0"/>
              <a:t>If you need 6 feature maps, you need 6 kernels maps (</a:t>
            </a:r>
            <a:r>
              <a:rPr lang="en-US" sz="2000" dirty="0" err="1"/>
              <a:t>K</a:t>
            </a:r>
            <a:r>
              <a:rPr lang="en-US" sz="2000" baseline="-25000" dirty="0" err="1"/>
              <a:t>j</a:t>
            </a:r>
            <a:r>
              <a:rPr lang="en-US" sz="2000" baseline="-25000" dirty="0"/>
              <a:t>=1.,,,6</a:t>
            </a:r>
            <a:r>
              <a:rPr lang="en-US" sz="2200" dirty="0"/>
              <a:t>) and perform 6 sets of </a:t>
            </a:r>
            <a:r>
              <a:rPr lang="en-US" sz="2400" dirty="0"/>
              <a:t>correlations(</a:t>
            </a:r>
            <a:r>
              <a:rPr lang="en-US" sz="2400" dirty="0" err="1"/>
              <a:t>K</a:t>
            </a:r>
            <a:r>
              <a:rPr lang="en-US" sz="2400" baseline="-25000" dirty="0" err="1"/>
              <a:t>j</a:t>
            </a:r>
            <a:r>
              <a:rPr lang="en-US" sz="2400" dirty="0" err="1"/>
              <a:t>,i</a:t>
            </a:r>
            <a:r>
              <a:rPr lang="en-US" sz="2400" dirty="0"/>
              <a:t>), for j=1,,6</a:t>
            </a:r>
            <a:br>
              <a:rPr lang="en-US" sz="24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 kernel (flipped) 5x5 </a:t>
            </a:r>
            <a:r>
              <a:rPr lang="en-US" sz="2000" dirty="0" err="1"/>
              <a:t>K</a:t>
            </a:r>
            <a:r>
              <a:rPr lang="en-US" sz="2000" baseline="-25000" dirty="0" err="1"/>
              <a:t>j</a:t>
            </a:r>
            <a:r>
              <a:rPr lang="en-US" sz="2000" baseline="-25000" dirty="0"/>
              <a:t>=1</a:t>
            </a:r>
            <a:r>
              <a:rPr lang="en-US" sz="2000" dirty="0"/>
              <a:t> is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 5x5 image window (</a:t>
            </a:r>
            <a:r>
              <a:rPr lang="en-US" sz="2000" dirty="0" err="1"/>
              <a:t>i</a:t>
            </a:r>
            <a:r>
              <a:rPr lang="en-US" sz="2000" dirty="0"/>
              <a:t>) is </a:t>
            </a:r>
          </a:p>
          <a:p>
            <a:endParaRPr lang="en-US" sz="2000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572000" y="1232311"/>
            <a:ext cx="4343400" cy="4525963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28424" y="5424921"/>
            <a:ext cx="2133600" cy="365125"/>
          </a:xfrm>
        </p:spPr>
        <p:txBody>
          <a:bodyPr/>
          <a:lstStyle/>
          <a:p>
            <a:fld id="{6C5C3E90-4FE7-4819-A653-72C8A991D393}" type="slidenum">
              <a:rPr lang="en-US" altLang="en-US" smtClean="0"/>
              <a:pPr/>
              <a:t>27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666" y="76200"/>
            <a:ext cx="3569834" cy="23050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97820" y="2240714"/>
            <a:ext cx="1829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 layer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6205675" y="1928178"/>
            <a:ext cx="152400" cy="609600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224097" y="2571273"/>
            <a:ext cx="2579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5x5 kernel</a:t>
            </a:r>
          </a:p>
          <a:p>
            <a:r>
              <a:rPr lang="en-US" dirty="0"/>
              <a:t>Conv2() is 2D convolution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057888"/>
              </p:ext>
            </p:extLst>
          </p:nvPr>
        </p:nvGraphicFramePr>
        <p:xfrm>
          <a:off x="990600" y="2099306"/>
          <a:ext cx="2626119" cy="18831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5943">
                  <a:extLst>
                    <a:ext uri="{9D8B030D-6E8A-4147-A177-3AD203B41FA5}">
                      <a16:colId xmlns:a16="http://schemas.microsoft.com/office/drawing/2014/main" val="1096353108"/>
                    </a:ext>
                  </a:extLst>
                </a:gridCol>
                <a:gridCol w="517544">
                  <a:extLst>
                    <a:ext uri="{9D8B030D-6E8A-4147-A177-3AD203B41FA5}">
                      <a16:colId xmlns:a16="http://schemas.microsoft.com/office/drawing/2014/main" val="2782607974"/>
                    </a:ext>
                  </a:extLst>
                </a:gridCol>
                <a:gridCol w="517544">
                  <a:extLst>
                    <a:ext uri="{9D8B030D-6E8A-4147-A177-3AD203B41FA5}">
                      <a16:colId xmlns:a16="http://schemas.microsoft.com/office/drawing/2014/main" val="1979294052"/>
                    </a:ext>
                  </a:extLst>
                </a:gridCol>
                <a:gridCol w="517544">
                  <a:extLst>
                    <a:ext uri="{9D8B030D-6E8A-4147-A177-3AD203B41FA5}">
                      <a16:colId xmlns:a16="http://schemas.microsoft.com/office/drawing/2014/main" val="804241667"/>
                    </a:ext>
                  </a:extLst>
                </a:gridCol>
                <a:gridCol w="517544">
                  <a:extLst>
                    <a:ext uri="{9D8B030D-6E8A-4147-A177-3AD203B41FA5}">
                      <a16:colId xmlns:a16="http://schemas.microsoft.com/office/drawing/2014/main" val="3574303580"/>
                    </a:ext>
                  </a:extLst>
                </a:gridCol>
              </a:tblGrid>
              <a:tr h="556852">
                <a:tc>
                  <a:txBody>
                    <a:bodyPr/>
                    <a:lstStyle/>
                    <a:p>
                      <a:r>
                        <a:rPr lang="en-US" sz="1200" dirty="0"/>
                        <a:t>K</a:t>
                      </a:r>
                      <a:r>
                        <a:rPr lang="en-US" sz="1200" baseline="-25000" dirty="0"/>
                        <a:t>1</a:t>
                      </a:r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K</a:t>
                      </a:r>
                      <a:r>
                        <a:rPr lang="en-US" sz="1200" baseline="-25000" dirty="0"/>
                        <a:t>1</a:t>
                      </a:r>
                      <a:r>
                        <a:rPr lang="en-US" sz="1200" dirty="0"/>
                        <a:t>12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K</a:t>
                      </a:r>
                      <a:r>
                        <a:rPr lang="en-US" sz="1200" baseline="-25000" dirty="0"/>
                        <a:t>1</a:t>
                      </a:r>
                      <a:r>
                        <a:rPr lang="en-US" sz="1200" dirty="0"/>
                        <a:t>13</a:t>
                      </a:r>
                      <a:endParaRPr lang="en-US" sz="1400" dirty="0"/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K</a:t>
                      </a:r>
                      <a:r>
                        <a:rPr lang="en-US" sz="1200" baseline="-25000" dirty="0"/>
                        <a:t>1</a:t>
                      </a:r>
                      <a:r>
                        <a:rPr lang="en-US" sz="1200" dirty="0"/>
                        <a:t>14</a:t>
                      </a:r>
                      <a:endParaRPr lang="en-US" sz="1400" dirty="0"/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K</a:t>
                      </a:r>
                      <a:r>
                        <a:rPr lang="en-US" sz="1200" baseline="-25000" dirty="0"/>
                        <a:t>1</a:t>
                      </a:r>
                      <a:r>
                        <a:rPr lang="en-US" sz="1200" dirty="0"/>
                        <a:t>15</a:t>
                      </a:r>
                      <a:endParaRPr lang="en-US" sz="1400" dirty="0"/>
                    </a:p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593071"/>
                  </a:ext>
                </a:extLst>
              </a:tr>
              <a:tr h="347998">
                <a:tc>
                  <a:txBody>
                    <a:bodyPr/>
                    <a:lstStyle/>
                    <a:p>
                      <a:r>
                        <a:rPr lang="en-US" sz="1400" dirty="0"/>
                        <a:t>K</a:t>
                      </a:r>
                      <a:r>
                        <a:rPr lang="en-US" sz="1400" baseline="-25000" dirty="0"/>
                        <a:t>1</a:t>
                      </a:r>
                      <a:r>
                        <a:rPr lang="en-US" sz="1400" baseline="0" dirty="0"/>
                        <a:t>21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K</a:t>
                      </a:r>
                      <a:r>
                        <a:rPr lang="en-US" sz="1400" baseline="-25000" dirty="0"/>
                        <a:t>1</a:t>
                      </a:r>
                      <a:r>
                        <a:rPr lang="en-US" sz="1400" baseline="0" dirty="0"/>
                        <a:t>2</a:t>
                      </a:r>
                      <a:r>
                        <a:rPr lang="en-US" sz="1400" dirty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100679"/>
                  </a:ext>
                </a:extLst>
              </a:tr>
              <a:tr h="315167">
                <a:tc>
                  <a:txBody>
                    <a:bodyPr/>
                    <a:lstStyle/>
                    <a:p>
                      <a:r>
                        <a:rPr lang="en-US" sz="14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082962"/>
                  </a:ext>
                </a:extLst>
              </a:tr>
              <a:tr h="31516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358554"/>
                  </a:ext>
                </a:extLst>
              </a:tr>
              <a:tr h="347998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K</a:t>
                      </a:r>
                      <a:r>
                        <a:rPr lang="en-US" sz="1400" baseline="-25000" dirty="0"/>
                        <a:t>1</a:t>
                      </a:r>
                      <a:r>
                        <a:rPr lang="en-US" sz="1400" dirty="0"/>
                        <a:t>55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999063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987519" y="4587238"/>
          <a:ext cx="2575375" cy="18497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5075">
                  <a:extLst>
                    <a:ext uri="{9D8B030D-6E8A-4147-A177-3AD203B41FA5}">
                      <a16:colId xmlns:a16="http://schemas.microsoft.com/office/drawing/2014/main" val="1096353108"/>
                    </a:ext>
                  </a:extLst>
                </a:gridCol>
                <a:gridCol w="515075">
                  <a:extLst>
                    <a:ext uri="{9D8B030D-6E8A-4147-A177-3AD203B41FA5}">
                      <a16:colId xmlns:a16="http://schemas.microsoft.com/office/drawing/2014/main" val="2782607974"/>
                    </a:ext>
                  </a:extLst>
                </a:gridCol>
                <a:gridCol w="515075">
                  <a:extLst>
                    <a:ext uri="{9D8B030D-6E8A-4147-A177-3AD203B41FA5}">
                      <a16:colId xmlns:a16="http://schemas.microsoft.com/office/drawing/2014/main" val="1979294052"/>
                    </a:ext>
                  </a:extLst>
                </a:gridCol>
                <a:gridCol w="515075">
                  <a:extLst>
                    <a:ext uri="{9D8B030D-6E8A-4147-A177-3AD203B41FA5}">
                      <a16:colId xmlns:a16="http://schemas.microsoft.com/office/drawing/2014/main" val="804241667"/>
                    </a:ext>
                  </a:extLst>
                </a:gridCol>
                <a:gridCol w="515075">
                  <a:extLst>
                    <a:ext uri="{9D8B030D-6E8A-4147-A177-3AD203B41FA5}">
                      <a16:colId xmlns:a16="http://schemas.microsoft.com/office/drawing/2014/main" val="3574303580"/>
                    </a:ext>
                  </a:extLst>
                </a:gridCol>
              </a:tblGrid>
              <a:tr h="441962">
                <a:tc>
                  <a:txBody>
                    <a:bodyPr/>
                    <a:lstStyle/>
                    <a:p>
                      <a:r>
                        <a:rPr lang="en-US" sz="1200" dirty="0"/>
                        <a:t>i11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i12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593071"/>
                  </a:ext>
                </a:extLst>
              </a:tr>
              <a:tr h="324453">
                <a:tc>
                  <a:txBody>
                    <a:bodyPr/>
                    <a:lstStyle/>
                    <a:p>
                      <a:r>
                        <a:rPr lang="en-US" sz="1400" dirty="0"/>
                        <a:t>i21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100679"/>
                  </a:ext>
                </a:extLst>
              </a:tr>
              <a:tr h="324453">
                <a:tc>
                  <a:txBody>
                    <a:bodyPr/>
                    <a:lstStyle/>
                    <a:p>
                      <a:r>
                        <a:rPr lang="en-US" sz="14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082962"/>
                  </a:ext>
                </a:extLst>
              </a:tr>
              <a:tr h="32445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358554"/>
                  </a:ext>
                </a:extLst>
              </a:tr>
              <a:tr h="35825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999063"/>
                  </a:ext>
                </a:extLst>
              </a:tr>
            </a:tbl>
          </a:graphicData>
        </a:graphic>
      </p:graphicFrame>
      <p:cxnSp>
        <p:nvCxnSpPr>
          <p:cNvPr id="16" name="Straight Arrow Connector 15"/>
          <p:cNvCxnSpPr>
            <a:cxnSpLocks/>
          </p:cNvCxnSpPr>
          <p:nvPr/>
        </p:nvCxnSpPr>
        <p:spPr>
          <a:xfrm flipH="1" flipV="1">
            <a:off x="8018281" y="1981200"/>
            <a:ext cx="803880" cy="2727180"/>
          </a:xfrm>
          <a:prstGeom prst="straightConnector1">
            <a:avLst/>
          </a:prstGeom>
          <a:ln w="31750" cmpd="dbl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812880" y="4178753"/>
            <a:ext cx="7620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HK" sz="1800">
              <a:solidFill>
                <a:srgbClr val="FFFFFF"/>
              </a:solidFill>
              <a:cs typeface="Arial" charset="0"/>
            </a:endParaRPr>
          </a:p>
        </p:txBody>
      </p:sp>
      <p:cxnSp>
        <p:nvCxnSpPr>
          <p:cNvPr id="18" name="Straight Arrow Connector 17"/>
          <p:cNvCxnSpPr>
            <a:endCxn id="17" idx="1"/>
          </p:cNvCxnSpPr>
          <p:nvPr/>
        </p:nvCxnSpPr>
        <p:spPr>
          <a:xfrm>
            <a:off x="5517480" y="3799341"/>
            <a:ext cx="1406992" cy="5356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30" idx="6"/>
            <a:endCxn id="32" idx="2"/>
          </p:cNvCxnSpPr>
          <p:nvPr/>
        </p:nvCxnSpPr>
        <p:spPr>
          <a:xfrm>
            <a:off x="5490239" y="4555405"/>
            <a:ext cx="1322641" cy="1376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593680" y="4940753"/>
            <a:ext cx="12192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7541962" y="4694586"/>
            <a:ext cx="211138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Object 102"/>
          <p:cNvGraphicFramePr>
            <a:graphicFrameLocks noChangeAspect="1"/>
          </p:cNvGraphicFramePr>
          <p:nvPr/>
        </p:nvGraphicFramePr>
        <p:xfrm>
          <a:off x="7020842" y="4386716"/>
          <a:ext cx="663575" cy="62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2" name="公式" r:id="rId4" imgW="291973" imgH="253890" progId="Equation.3">
                  <p:embed/>
                </p:oleObj>
              </mc:Choice>
              <mc:Fallback>
                <p:oleObj name="公式" r:id="rId4" imgW="291973" imgH="253890" progId="Equation.3">
                  <p:embed/>
                  <p:pic>
                    <p:nvPicPr>
                      <p:cNvPr id="22" name="Object 1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0842" y="4386716"/>
                        <a:ext cx="663575" cy="623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110"/>
              <p:cNvSpPr txBox="1"/>
              <p:nvPr/>
            </p:nvSpPr>
            <p:spPr bwMode="auto">
              <a:xfrm>
                <a:off x="4641850" y="3452813"/>
                <a:ext cx="488950" cy="4032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Object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41850" y="3452813"/>
                <a:ext cx="488950" cy="403225"/>
              </a:xfrm>
              <a:prstGeom prst="rect">
                <a:avLst/>
              </a:prstGeom>
              <a:blipFill>
                <a:blip r:embed="rId6"/>
                <a:stretch>
                  <a:fillRect r="-24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bject 118"/>
              <p:cNvSpPr txBox="1"/>
              <p:nvPr/>
            </p:nvSpPr>
            <p:spPr bwMode="auto">
              <a:xfrm>
                <a:off x="5675313" y="3733800"/>
                <a:ext cx="665162" cy="4937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Object 1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75313" y="3733800"/>
                <a:ext cx="665162" cy="4937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6" name="Object 122"/>
          <p:cNvGraphicFramePr>
            <a:graphicFrameLocks noChangeAspect="1"/>
          </p:cNvGraphicFramePr>
          <p:nvPr/>
        </p:nvGraphicFramePr>
        <p:xfrm>
          <a:off x="7593904" y="4245428"/>
          <a:ext cx="28892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3" name="公式" r:id="rId8" imgW="126835" imgH="139518" progId="Equation.3">
                  <p:embed/>
                </p:oleObj>
              </mc:Choice>
              <mc:Fallback>
                <p:oleObj name="公式" r:id="rId8" imgW="126835" imgH="139518" progId="Equation.3">
                  <p:embed/>
                  <p:pic>
                    <p:nvPicPr>
                      <p:cNvPr id="26" name="Object 1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3904" y="4245428"/>
                        <a:ext cx="288925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123"/>
          <p:cNvGraphicFramePr>
            <a:graphicFrameLocks noChangeAspect="1"/>
          </p:cNvGraphicFramePr>
          <p:nvPr/>
        </p:nvGraphicFramePr>
        <p:xfrm>
          <a:off x="7780809" y="4463111"/>
          <a:ext cx="752475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4" name="公式" r:id="rId10" imgW="330057" imgH="215806" progId="Equation.3">
                  <p:embed/>
                </p:oleObj>
              </mc:Choice>
              <mc:Fallback>
                <p:oleObj name="公式" r:id="rId10" imgW="330057" imgH="215806" progId="Equation.3">
                  <p:embed/>
                  <p:pic>
                    <p:nvPicPr>
                      <p:cNvPr id="27" name="Object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80809" y="4463111"/>
                        <a:ext cx="752475" cy="4905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385D8A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bject 1"/>
              <p:cNvSpPr txBox="1"/>
              <p:nvPr/>
            </p:nvSpPr>
            <p:spPr bwMode="auto">
              <a:xfrm>
                <a:off x="5784850" y="5005388"/>
                <a:ext cx="606425" cy="4032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baseline="-250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Object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84850" y="5005388"/>
                <a:ext cx="606425" cy="403225"/>
              </a:xfrm>
              <a:prstGeom prst="rect">
                <a:avLst/>
              </a:prstGeom>
              <a:blipFill>
                <a:blip r:embed="rId12"/>
                <a:stretch>
                  <a:fillRect r="-70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5441280" y="3654472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HK" sz="180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5337839" y="4479205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HK" sz="180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5424683" y="5093153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HK" sz="180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6812880" y="3875541"/>
            <a:ext cx="1752600" cy="16351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HK" altLang="en-US" sz="1800">
              <a:solidFill>
                <a:srgbClr val="FFFFFF"/>
              </a:solidFill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bject 73"/>
              <p:cNvSpPr txBox="1"/>
              <p:nvPr/>
            </p:nvSpPr>
            <p:spPr bwMode="auto">
              <a:xfrm>
                <a:off x="5705475" y="4270375"/>
                <a:ext cx="604838" cy="4048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baseline="-250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Object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05475" y="4270375"/>
                <a:ext cx="604838" cy="404813"/>
              </a:xfrm>
              <a:prstGeom prst="rect">
                <a:avLst/>
              </a:prstGeom>
              <a:blipFill>
                <a:blip r:embed="rId13"/>
                <a:stretch>
                  <a:fillRect r="-60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bject 74"/>
              <p:cNvSpPr txBox="1"/>
              <p:nvPr/>
            </p:nvSpPr>
            <p:spPr bwMode="auto">
              <a:xfrm>
                <a:off x="4635500" y="4325938"/>
                <a:ext cx="519113" cy="40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Object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35500" y="4325938"/>
                <a:ext cx="519113" cy="4064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bject 75"/>
              <p:cNvSpPr txBox="1"/>
              <p:nvPr/>
            </p:nvSpPr>
            <p:spPr bwMode="auto">
              <a:xfrm>
                <a:off x="4643438" y="5043488"/>
                <a:ext cx="547687" cy="4032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Object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43438" y="5043488"/>
                <a:ext cx="547687" cy="40322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/>
          <p:cNvSpPr/>
          <p:nvPr/>
        </p:nvSpPr>
        <p:spPr>
          <a:xfrm>
            <a:off x="5441280" y="4712153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HK" sz="180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5441280" y="4940753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HK" sz="1800">
              <a:solidFill>
                <a:srgbClr val="FFFFFF"/>
              </a:solidFill>
              <a:cs typeface="Arial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8565480" y="4708380"/>
            <a:ext cx="293385" cy="290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804652" y="3553758"/>
            <a:ext cx="213629" cy="875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522834" y="3230842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Sigmoid</a:t>
            </a:r>
          </a:p>
        </p:txBody>
      </p:sp>
      <p:sp>
        <p:nvSpPr>
          <p:cNvPr id="45" name="Right Brace 44"/>
          <p:cNvSpPr/>
          <p:nvPr/>
        </p:nvSpPr>
        <p:spPr>
          <a:xfrm rot="5400000">
            <a:off x="5324086" y="4613731"/>
            <a:ext cx="415024" cy="18269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4879846" y="5587643"/>
            <a:ext cx="39423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correlation(</a:t>
            </a:r>
            <a:r>
              <a:rPr lang="en-US" dirty="0" err="1"/>
              <a:t>K</a:t>
            </a:r>
            <a:r>
              <a:rPr lang="en-US" baseline="-25000" dirty="0" err="1"/>
              <a:t>j</a:t>
            </a:r>
            <a:r>
              <a:rPr lang="en-US" baseline="-25000" dirty="0"/>
              <a:t>=1</a:t>
            </a:r>
            <a:r>
              <a:rPr lang="en-US" dirty="0"/>
              <a:t>,i)</a:t>
            </a:r>
          </a:p>
          <a:p>
            <a:r>
              <a:rPr lang="en-US" dirty="0"/>
              <a:t>This process (</a:t>
            </a:r>
            <a:r>
              <a:rPr lang="en-US" dirty="0">
                <a:solidFill>
                  <a:srgbClr val="0070C0"/>
                </a:solidFill>
              </a:rPr>
              <a:t>correlation</a:t>
            </a:r>
            <a:r>
              <a:rPr lang="en-US" dirty="0"/>
              <a:t>) is the same as </a:t>
            </a:r>
            <a:r>
              <a:rPr lang="en-US" dirty="0">
                <a:solidFill>
                  <a:srgbClr val="FF0000"/>
                </a:solidFill>
              </a:rPr>
              <a:t>convolution</a:t>
            </a:r>
            <a:r>
              <a:rPr lang="en-US" dirty="0"/>
              <a:t> depends on how you index the kernel.</a:t>
            </a:r>
          </a:p>
          <a:p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5E309EC-C884-4FDF-BEB1-AFDDF27FC833}"/>
              </a:ext>
            </a:extLst>
          </p:cNvPr>
          <p:cNvSpPr txBox="1"/>
          <p:nvPr/>
        </p:nvSpPr>
        <p:spPr>
          <a:xfrm>
            <a:off x="8356272" y="3605496"/>
            <a:ext cx="8563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  <a:p>
            <a:r>
              <a:rPr lang="en-US" dirty="0"/>
              <a:t>Of the</a:t>
            </a:r>
          </a:p>
          <a:p>
            <a:r>
              <a:rPr lang="en-US" dirty="0"/>
              <a:t> kernel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45DE049-ED90-40FA-831A-CA7375467CE8}"/>
                  </a:ext>
                </a:extLst>
              </p14:cNvPr>
              <p14:cNvContentPartPr/>
              <p14:nvPr/>
            </p14:nvContentPartPr>
            <p14:xfrm>
              <a:off x="10267515" y="1790625"/>
              <a:ext cx="360" cy="11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45DE049-ED90-40FA-831A-CA7375467CE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258875" y="1781625"/>
                <a:ext cx="18000" cy="2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4787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634A8-BE96-4766-B904-F5156815A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8F28154-306A-4E9A-B1A4-E6D79D64D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%A 2X2 WINDOW FROM THE INPUT IMAGE IS I</a:t>
            </a:r>
          </a:p>
          <a:p>
            <a:r>
              <a:rPr lang="en-US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=[0.21 0.13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0.24 0.42]</a:t>
            </a:r>
          </a:p>
          <a:p>
            <a:r>
              <a:rPr lang="nl-NL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%KERNEL IS 2X2, BIAS B= 0.6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K=[0.1 0.31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0.23 0.12]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B=0.6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C=0.21*0.1+0.24*0.23+0.13*0.31+0.42*0.12 </a:t>
            </a:r>
            <a:r>
              <a:rPr lang="en-US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%=use correlation (assume K is already </a:t>
            </a:r>
            <a:r>
              <a:rPr lang="en-US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up_down</a:t>
            </a:r>
            <a:r>
              <a:rPr lang="en-US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and </a:t>
            </a:r>
            <a:r>
              <a:rPr lang="en-US" sz="1800" b="0" i="0" u="none" strike="noStrike" baseline="0" dirty="0" err="1">
                <a:solidFill>
                  <a:srgbClr val="228B22"/>
                </a:solidFill>
                <a:latin typeface="Courier New" panose="02070309020205020404" pitchFamily="49" charset="0"/>
              </a:rPr>
              <a:t>left_right</a:t>
            </a:r>
            <a:r>
              <a:rPr lang="en-US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 flipped.)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U=sum(sum(C))+ B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Output=1/(1+exp(-(U)))</a:t>
            </a:r>
          </a:p>
          <a:p>
            <a:r>
              <a:rPr lang="en-US" sz="1800" b="0" i="0" u="none" strike="noStrike" baseline="0" dirty="0">
                <a:solidFill>
                  <a:srgbClr val="228B22"/>
                </a:solidFill>
                <a:latin typeface="Courier New" panose="02070309020205020404" pitchFamily="49" charset="0"/>
              </a:rPr>
              <a:t>%ANS: 0.6828     </a:t>
            </a:r>
          </a:p>
          <a:p>
            <a:r>
              <a:rPr lang="en-US" sz="2800" dirty="0">
                <a:hlinkClick r:id="rId2"/>
              </a:rPr>
              <a:t>See https://towardsdatascience.com/convolution-vs-correlation-af868b6b4fb5</a:t>
            </a:r>
            <a:endParaRPr lang="en-US" sz="1800" b="0" i="0" u="none" strike="noStrike" baseline="0" dirty="0">
              <a:solidFill>
                <a:srgbClr val="228B22"/>
              </a:solidFill>
              <a:latin typeface="Courier New" panose="02070309020205020404" pitchFamily="49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00707-4239-4044-882F-FC2210F0E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DBD70-9B2D-4BB2-B5B2-42531028E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2B00-7B4C-4489-9D90-A870935C76CB}" type="slidenum">
              <a:rPr lang="en-US" altLang="en-US" smtClean="0"/>
              <a:pPr/>
              <a:t>28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8D3419-532B-4DFB-B88D-91B4EF215FF2}"/>
                  </a:ext>
                </a:extLst>
              </p:cNvPr>
              <p:cNvSpPr txBox="1"/>
              <p:nvPr/>
            </p:nvSpPr>
            <p:spPr>
              <a:xfrm>
                <a:off x="3810000" y="4621078"/>
                <a:ext cx="4876800" cy="6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8D3419-532B-4DFB-B88D-91B4EF215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4621078"/>
                <a:ext cx="4876800" cy="6173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7142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C1</a:t>
            </a:r>
            <a:r>
              <a:rPr lang="en-US" dirty="0">
                <a:sym typeface="Wingdings" panose="05000000000000000000" pitchFamily="2" charset="2"/>
              </a:rPr>
              <a:t> S2: </a:t>
            </a:r>
            <a:r>
              <a:rPr lang="en-US" dirty="0"/>
              <a:t>From convolution maps (C1) to subsampling to maps (S2)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2162"/>
            <a:ext cx="3657600" cy="5045075"/>
          </a:xfrm>
        </p:spPr>
        <p:txBody>
          <a:bodyPr>
            <a:normAutofit fontScale="62500" lnSpcReduction="20000"/>
          </a:bodyPr>
          <a:lstStyle/>
          <a:p>
            <a:r>
              <a:rPr lang="en-US" sz="4500" dirty="0"/>
              <a:t>No weights involved, just by calculation</a:t>
            </a:r>
          </a:p>
          <a:p>
            <a:pPr lvl="1"/>
            <a:r>
              <a:rPr lang="en-US" sz="3800" dirty="0"/>
              <a:t>Sample s=(           )</a:t>
            </a:r>
          </a:p>
          <a:p>
            <a:r>
              <a:rPr lang="en-US" sz="4500" dirty="0"/>
              <a:t>One layer to the next corresponding layer, no cross layer connections.</a:t>
            </a:r>
          </a:p>
          <a:p>
            <a:r>
              <a:rPr lang="en-US" sz="4500" dirty="0"/>
              <a:t>It can be achieved by one of two methods: </a:t>
            </a:r>
          </a:p>
          <a:p>
            <a:pPr lvl="1"/>
            <a:r>
              <a:rPr lang="en-US" sz="3800" dirty="0"/>
              <a:t>Average pooling : s=(</a:t>
            </a:r>
            <a:r>
              <a:rPr lang="en-US" sz="3800" dirty="0" err="1"/>
              <a:t>a+b+c+d</a:t>
            </a:r>
            <a:r>
              <a:rPr lang="en-US" sz="3800" dirty="0"/>
              <a:t>)/4, or</a:t>
            </a:r>
          </a:p>
          <a:p>
            <a:pPr lvl="1"/>
            <a:r>
              <a:rPr lang="en-US" sz="3800" dirty="0"/>
              <a:t>Max pooling : s= max(</a:t>
            </a:r>
            <a:r>
              <a:rPr lang="en-US" sz="3800" dirty="0" err="1"/>
              <a:t>a,b,c,d</a:t>
            </a:r>
            <a:r>
              <a:rPr lang="en-US" sz="3800" dirty="0"/>
              <a:t>)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29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408458"/>
            <a:ext cx="4226243" cy="2428875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6626095" y="3296651"/>
            <a:ext cx="1258551" cy="1017995"/>
          </a:xfrm>
          <a:custGeom>
            <a:avLst/>
            <a:gdLst>
              <a:gd name="connsiteX0" fmla="*/ 0 w 1258551"/>
              <a:gd name="connsiteY0" fmla="*/ 361741 h 754702"/>
              <a:gd name="connsiteX1" fmla="*/ 522515 w 1258551"/>
              <a:gd name="connsiteY1" fmla="*/ 753627 h 754702"/>
              <a:gd name="connsiteX2" fmla="*/ 1145512 w 1258551"/>
              <a:gd name="connsiteY2" fmla="*/ 462224 h 754702"/>
              <a:gd name="connsiteX3" fmla="*/ 1256044 w 1258551"/>
              <a:gd name="connsiteY3" fmla="*/ 0 h 75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8551" h="754702">
                <a:moveTo>
                  <a:pt x="0" y="361741"/>
                </a:moveTo>
                <a:cubicBezTo>
                  <a:pt x="165798" y="549310"/>
                  <a:pt x="331596" y="736880"/>
                  <a:pt x="522515" y="753627"/>
                </a:cubicBezTo>
                <a:cubicBezTo>
                  <a:pt x="713434" y="770374"/>
                  <a:pt x="1023257" y="587828"/>
                  <a:pt x="1145512" y="462224"/>
                </a:cubicBezTo>
                <a:cubicBezTo>
                  <a:pt x="1267767" y="336620"/>
                  <a:pt x="1261905" y="168310"/>
                  <a:pt x="1256044" y="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874934" y="3964990"/>
            <a:ext cx="2466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convolution maps to subsampling to maps</a:t>
            </a:r>
          </a:p>
        </p:txBody>
      </p:sp>
      <p:sp>
        <p:nvSpPr>
          <p:cNvPr id="9" name="Oval 8"/>
          <p:cNvSpPr/>
          <p:nvPr/>
        </p:nvSpPr>
        <p:spPr>
          <a:xfrm>
            <a:off x="5181600" y="1219200"/>
            <a:ext cx="3505200" cy="2717455"/>
          </a:xfrm>
          <a:prstGeom prst="ellipse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441" y="2171700"/>
            <a:ext cx="547567" cy="50544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76200" y="6040769"/>
            <a:ext cx="4572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hlinkClick r:id="rId4"/>
              </a:rPr>
              <a:t>https://www.mathworks.com/matlabcentral/answers/350254-why-there-is-no-bias-and-coefficient-trainable-parameters-in-the-max-and-average-pooling-layers</a:t>
            </a:r>
            <a:r>
              <a:rPr lang="en-US" sz="110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61586E-021A-4874-B322-6DD6A036E667}"/>
              </a:ext>
            </a:extLst>
          </p:cNvPr>
          <p:cNvSpPr txBox="1"/>
          <p:nvPr/>
        </p:nvSpPr>
        <p:spPr>
          <a:xfrm>
            <a:off x="5029200" y="4652499"/>
            <a:ext cx="3962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Normally a convolution layer is followed by a subsample layer, but  it is also possible to connect a convolution layer directly to another convolution layer without a subsample layer, it is up to the designer to choose.</a:t>
            </a:r>
          </a:p>
          <a:p>
            <a:r>
              <a:rPr lang="en-US" dirty="0"/>
              <a:t>No bias for max pooling or averaging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974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Introduction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en-US" dirty="0"/>
              <a:t>Very Popular: </a:t>
            </a:r>
          </a:p>
          <a:p>
            <a:pPr lvl="1" eaLnBrk="1" hangingPunct="1"/>
            <a:r>
              <a:rPr lang="en-US" altLang="en-US" dirty="0"/>
              <a:t>Toolboxes: </a:t>
            </a:r>
            <a:r>
              <a:rPr lang="en-US" altLang="en-US" dirty="0" err="1"/>
              <a:t>tensorflow</a:t>
            </a:r>
            <a:r>
              <a:rPr lang="en-US" altLang="en-US" dirty="0"/>
              <a:t>, </a:t>
            </a:r>
            <a:r>
              <a:rPr lang="en-US" altLang="en-US" dirty="0" err="1"/>
              <a:t>cuda-convnet</a:t>
            </a:r>
            <a:r>
              <a:rPr lang="en-US" altLang="en-US" dirty="0"/>
              <a:t> and </a:t>
            </a:r>
            <a:r>
              <a:rPr lang="en-US" altLang="en-US" dirty="0" err="1"/>
              <a:t>caffe</a:t>
            </a:r>
            <a:r>
              <a:rPr lang="en-US" altLang="en-US" dirty="0"/>
              <a:t> (user friendlier)</a:t>
            </a:r>
          </a:p>
          <a:p>
            <a:pPr eaLnBrk="1" hangingPunct="1"/>
            <a:r>
              <a:rPr lang="en-US" altLang="en-US" dirty="0"/>
              <a:t>A high performance Classifier (multi-class)</a:t>
            </a:r>
          </a:p>
          <a:p>
            <a:pPr eaLnBrk="1" hangingPunct="1"/>
            <a:r>
              <a:rPr lang="en-US" altLang="en-US" dirty="0"/>
              <a:t>Successful in object recognition, handwritten optical character OCR recognition, image noise removal  etc.</a:t>
            </a:r>
          </a:p>
          <a:p>
            <a:pPr eaLnBrk="1" hangingPunct="1"/>
            <a:r>
              <a:rPr lang="en-US" altLang="en-US" dirty="0"/>
              <a:t>Easy to implementation</a:t>
            </a:r>
          </a:p>
          <a:p>
            <a:pPr lvl="1" eaLnBrk="1" hangingPunct="1"/>
            <a:r>
              <a:rPr lang="en-US" altLang="en-US" dirty="0"/>
              <a:t>Slow in learning</a:t>
            </a:r>
          </a:p>
          <a:p>
            <a:pPr lvl="1" eaLnBrk="1" hangingPunct="1"/>
            <a:r>
              <a:rPr lang="en-US" altLang="en-US" dirty="0"/>
              <a:t>Fast in classification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r>
              <a:rPr lang="en-US" altLang="en-US">
                <a:solidFill>
                  <a:srgbClr val="898989"/>
                </a:solidFill>
              </a:rPr>
              <a:t>CNN. g.2c2</a:t>
            </a:r>
          </a:p>
        </p:txBody>
      </p:sp>
      <p:sp>
        <p:nvSpPr>
          <p:cNvPr id="410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76D62E0-BB49-4AD4-AAE9-BAB88310262F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S2</a:t>
            </a:r>
            <a:r>
              <a:rPr lang="en-US" dirty="0">
                <a:sym typeface="Wingdings" panose="05000000000000000000" pitchFamily="2" charset="2"/>
              </a:rPr>
              <a:t>C3: </a:t>
            </a:r>
            <a:r>
              <a:rPr lang="en-US" dirty="0"/>
              <a:t>From subsampling maps (S2) to the next convolution layer (C3)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7825"/>
            <a:ext cx="4038600" cy="482917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For each element in the C3 (feature) map, it is connected to all 6 feature maps from S2.</a:t>
            </a:r>
          </a:p>
          <a:p>
            <a:r>
              <a:rPr lang="en-US" dirty="0"/>
              <a:t>You need 5x5 weights for each input from each S2 map, so altogether you need 6x(5x5) weights to generate a C3 feature map from all 6 S2 feature maps. </a:t>
            </a:r>
          </a:p>
          <a:p>
            <a:r>
              <a:rPr lang="en-US" dirty="0"/>
              <a:t>How to add up the input to become the output depends on your design. Will show later</a:t>
            </a:r>
          </a:p>
          <a:p>
            <a:r>
              <a:rPr lang="en-US" dirty="0"/>
              <a:t>For all 16 feature maps of C3, you need 16x(6x(5x5)) weights.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30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647825"/>
            <a:ext cx="4462437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95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C3</a:t>
            </a:r>
            <a:r>
              <a:rPr lang="en-US" dirty="0">
                <a:sym typeface="Wingdings" panose="05000000000000000000" pitchFamily="2" charset="2"/>
              </a:rPr>
              <a:t>S4:</a:t>
            </a:r>
            <a:r>
              <a:rPr lang="en-US" dirty="0"/>
              <a:t>From subsampling maps (C3) to the next convolution layer (S4)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31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605" y="1752600"/>
            <a:ext cx="4524375" cy="346710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417638"/>
            <a:ext cx="3124200" cy="4708525"/>
          </a:xfrm>
        </p:spPr>
        <p:txBody>
          <a:bodyPr>
            <a:normAutofit fontScale="77500" lnSpcReduction="20000"/>
          </a:bodyPr>
          <a:lstStyle/>
          <a:p>
            <a:pPr fontAlgn="auto">
              <a:spcAft>
                <a:spcPts val="0"/>
              </a:spcAft>
            </a:pPr>
            <a:r>
              <a:rPr lang="en-US" dirty="0"/>
              <a:t>No weights  involved, just by calculation</a:t>
            </a:r>
          </a:p>
          <a:p>
            <a:pPr lvl="1" fontAlgn="auto">
              <a:spcAft>
                <a:spcPts val="0"/>
              </a:spcAft>
            </a:pPr>
            <a:r>
              <a:rPr lang="en-US" dirty="0"/>
              <a:t>Sample s=(           )</a:t>
            </a:r>
          </a:p>
          <a:p>
            <a:pPr fontAlgn="auto">
              <a:spcAft>
                <a:spcPts val="0"/>
              </a:spcAft>
            </a:pPr>
            <a:r>
              <a:rPr lang="en-US" dirty="0"/>
              <a:t>One layer to the next corresponding layer, no cross layer connections.</a:t>
            </a:r>
          </a:p>
          <a:p>
            <a:pPr fontAlgn="auto">
              <a:spcAft>
                <a:spcPts val="0"/>
              </a:spcAft>
            </a:pPr>
            <a:r>
              <a:rPr lang="en-US" dirty="0"/>
              <a:t>It can be achieved by two methods: </a:t>
            </a:r>
          </a:p>
          <a:p>
            <a:pPr lvl="1" fontAlgn="auto">
              <a:spcAft>
                <a:spcPts val="0"/>
              </a:spcAft>
            </a:pPr>
            <a:r>
              <a:rPr lang="en-US" dirty="0"/>
              <a:t>Average pooling: s=(</a:t>
            </a:r>
            <a:r>
              <a:rPr lang="en-US" dirty="0" err="1"/>
              <a:t>a+b+c+d</a:t>
            </a:r>
            <a:r>
              <a:rPr lang="en-US" dirty="0"/>
              <a:t>)/4, or</a:t>
            </a:r>
          </a:p>
          <a:p>
            <a:pPr lvl="1" fontAlgn="auto">
              <a:spcAft>
                <a:spcPts val="0"/>
              </a:spcAft>
            </a:pPr>
            <a:r>
              <a:rPr lang="en-US" dirty="0"/>
              <a:t>Max pooling : s= max(</a:t>
            </a:r>
            <a:r>
              <a:rPr lang="en-US" dirty="0" err="1"/>
              <a:t>a,b,c,d</a:t>
            </a:r>
            <a:r>
              <a:rPr lang="en-US" dirty="0"/>
              <a:t>)</a:t>
            </a:r>
          </a:p>
          <a:p>
            <a:pPr fontAlgn="auto">
              <a:spcAft>
                <a:spcPts val="0"/>
              </a:spcAft>
            </a:pPr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581" y="2133600"/>
            <a:ext cx="662120" cy="611188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7315200" y="4883499"/>
            <a:ext cx="1102738" cy="614431"/>
          </a:xfrm>
          <a:custGeom>
            <a:avLst/>
            <a:gdLst>
              <a:gd name="connsiteX0" fmla="*/ 0 w 1102738"/>
              <a:gd name="connsiteY0" fmla="*/ 261257 h 614431"/>
              <a:gd name="connsiteX1" fmla="*/ 472273 w 1102738"/>
              <a:gd name="connsiteY1" fmla="*/ 612949 h 614431"/>
              <a:gd name="connsiteX2" fmla="*/ 1014884 w 1102738"/>
              <a:gd name="connsiteY2" fmla="*/ 371789 h 614431"/>
              <a:gd name="connsiteX3" fmla="*/ 1095270 w 1102738"/>
              <a:gd name="connsiteY3" fmla="*/ 0 h 614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2738" h="614431">
                <a:moveTo>
                  <a:pt x="0" y="261257"/>
                </a:moveTo>
                <a:cubicBezTo>
                  <a:pt x="151563" y="427892"/>
                  <a:pt x="303126" y="594527"/>
                  <a:pt x="472273" y="612949"/>
                </a:cubicBezTo>
                <a:cubicBezTo>
                  <a:pt x="641420" y="631371"/>
                  <a:pt x="911051" y="473947"/>
                  <a:pt x="1014884" y="371789"/>
                </a:cubicBezTo>
                <a:cubicBezTo>
                  <a:pt x="1118717" y="269631"/>
                  <a:pt x="1106993" y="134815"/>
                  <a:pt x="1095270" y="0"/>
                </a:cubicBezTo>
              </a:path>
            </a:pathLst>
          </a:cu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162800" y="5638800"/>
            <a:ext cx="1415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C3</a:t>
            </a:r>
            <a:r>
              <a:rPr lang="en-US" dirty="0">
                <a:sym typeface="Wingdings" panose="05000000000000000000" pitchFamily="2" charset="2"/>
              </a:rPr>
              <a:t>S4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1043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S4</a:t>
            </a:r>
            <a:r>
              <a:rPr lang="en-US" sz="2800" dirty="0">
                <a:sym typeface="Wingdings" panose="05000000000000000000" pitchFamily="2" charset="2"/>
              </a:rPr>
              <a:t>C5: From fully connection layer (S4) to a fully connection vector (C5), and so 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119" y="4657947"/>
            <a:ext cx="7962481" cy="164304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Each element in the fully connection vector (C5) connects to all elements in S4 (S4 has 16x5x5 neurons). Therefore, we need 120x(16x5x5) weights</a:t>
            </a:r>
          </a:p>
          <a:p>
            <a:r>
              <a:rPr lang="en-US" dirty="0"/>
              <a:t>Likewise, from C5 to F6, you need 120x84 weights</a:t>
            </a:r>
          </a:p>
          <a:p>
            <a:r>
              <a:rPr lang="en-US" dirty="0"/>
              <a:t>From F6 to output , you need 84x10 weights.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32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777" y="1297771"/>
            <a:ext cx="5898445" cy="2895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43700" y="4147204"/>
            <a:ext cx="1101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S4</a:t>
            </a:r>
            <a:r>
              <a:rPr 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C5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57793" y="4110230"/>
            <a:ext cx="3088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Fully connection vector</a:t>
            </a:r>
          </a:p>
        </p:txBody>
      </p:sp>
      <p:sp>
        <p:nvSpPr>
          <p:cNvPr id="11" name="Freeform 10"/>
          <p:cNvSpPr/>
          <p:nvPr/>
        </p:nvSpPr>
        <p:spPr>
          <a:xfrm>
            <a:off x="4019341" y="3737987"/>
            <a:ext cx="713433" cy="455384"/>
          </a:xfrm>
          <a:custGeom>
            <a:avLst/>
            <a:gdLst>
              <a:gd name="connsiteX0" fmla="*/ 0 w 713433"/>
              <a:gd name="connsiteY0" fmla="*/ 60290 h 455384"/>
              <a:gd name="connsiteX1" fmla="*/ 150725 w 713433"/>
              <a:gd name="connsiteY1" fmla="*/ 361740 h 455384"/>
              <a:gd name="connsiteX2" fmla="*/ 391885 w 713433"/>
              <a:gd name="connsiteY2" fmla="*/ 432079 h 455384"/>
              <a:gd name="connsiteX3" fmla="*/ 713433 w 713433"/>
              <a:gd name="connsiteY3" fmla="*/ 0 h 455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433" h="455384">
                <a:moveTo>
                  <a:pt x="0" y="60290"/>
                </a:moveTo>
                <a:cubicBezTo>
                  <a:pt x="42705" y="180032"/>
                  <a:pt x="85411" y="299775"/>
                  <a:pt x="150725" y="361740"/>
                </a:cubicBezTo>
                <a:cubicBezTo>
                  <a:pt x="216039" y="423705"/>
                  <a:pt x="298100" y="492369"/>
                  <a:pt x="391885" y="432079"/>
                </a:cubicBezTo>
                <a:cubicBezTo>
                  <a:pt x="485670" y="371789"/>
                  <a:pt x="599551" y="185894"/>
                  <a:pt x="713433" y="0"/>
                </a:cubicBezTo>
              </a:path>
            </a:pathLst>
          </a:cu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4081125" y="2736125"/>
            <a:ext cx="713433" cy="218425"/>
          </a:xfrm>
          <a:custGeom>
            <a:avLst/>
            <a:gdLst>
              <a:gd name="connsiteX0" fmla="*/ 0 w 713433"/>
              <a:gd name="connsiteY0" fmla="*/ 60290 h 455384"/>
              <a:gd name="connsiteX1" fmla="*/ 150725 w 713433"/>
              <a:gd name="connsiteY1" fmla="*/ 361740 h 455384"/>
              <a:gd name="connsiteX2" fmla="*/ 391885 w 713433"/>
              <a:gd name="connsiteY2" fmla="*/ 432079 h 455384"/>
              <a:gd name="connsiteX3" fmla="*/ 713433 w 713433"/>
              <a:gd name="connsiteY3" fmla="*/ 0 h 455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433" h="455384">
                <a:moveTo>
                  <a:pt x="0" y="60290"/>
                </a:moveTo>
                <a:cubicBezTo>
                  <a:pt x="42705" y="180032"/>
                  <a:pt x="85411" y="299775"/>
                  <a:pt x="150725" y="361740"/>
                </a:cubicBezTo>
                <a:cubicBezTo>
                  <a:pt x="216039" y="423705"/>
                  <a:pt x="298100" y="492369"/>
                  <a:pt x="391885" y="432079"/>
                </a:cubicBezTo>
                <a:cubicBezTo>
                  <a:pt x="485670" y="371789"/>
                  <a:pt x="599551" y="185894"/>
                  <a:pt x="713433" y="0"/>
                </a:cubicBezTo>
              </a:path>
            </a:pathLst>
          </a:cu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 flipV="1">
            <a:off x="4563446" y="2460032"/>
            <a:ext cx="713433" cy="108116"/>
          </a:xfrm>
          <a:custGeom>
            <a:avLst/>
            <a:gdLst>
              <a:gd name="connsiteX0" fmla="*/ 0 w 713433"/>
              <a:gd name="connsiteY0" fmla="*/ 60290 h 455384"/>
              <a:gd name="connsiteX1" fmla="*/ 150725 w 713433"/>
              <a:gd name="connsiteY1" fmla="*/ 361740 h 455384"/>
              <a:gd name="connsiteX2" fmla="*/ 391885 w 713433"/>
              <a:gd name="connsiteY2" fmla="*/ 432079 h 455384"/>
              <a:gd name="connsiteX3" fmla="*/ 713433 w 713433"/>
              <a:gd name="connsiteY3" fmla="*/ 0 h 455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433" h="455384">
                <a:moveTo>
                  <a:pt x="0" y="60290"/>
                </a:moveTo>
                <a:cubicBezTo>
                  <a:pt x="42705" y="180032"/>
                  <a:pt x="85411" y="299775"/>
                  <a:pt x="150725" y="361740"/>
                </a:cubicBezTo>
                <a:cubicBezTo>
                  <a:pt x="216039" y="423705"/>
                  <a:pt x="298100" y="492369"/>
                  <a:pt x="391885" y="432079"/>
                </a:cubicBezTo>
                <a:cubicBezTo>
                  <a:pt x="485670" y="371789"/>
                  <a:pt x="599551" y="185894"/>
                  <a:pt x="713433" y="0"/>
                </a:cubicBezTo>
              </a:path>
            </a:pathLst>
          </a:cu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263739" y="3051235"/>
            <a:ext cx="873957" cy="369332"/>
          </a:xfrm>
          <a:prstGeom prst="rect">
            <a:avLst/>
          </a:prstGeom>
          <a:solidFill>
            <a:schemeClr val="bg1">
              <a:alpha val="38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C5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F6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332952" y="2090701"/>
            <a:ext cx="1274708" cy="369332"/>
          </a:xfrm>
          <a:prstGeom prst="rect">
            <a:avLst/>
          </a:prstGeom>
          <a:solidFill>
            <a:schemeClr val="bg1">
              <a:alpha val="38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F6output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954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858620"/>
            <a:ext cx="8505825" cy="2414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Autofit/>
          </a:bodyPr>
          <a:lstStyle/>
          <a:p>
            <a:r>
              <a:rPr lang="en-US" sz="2800" dirty="0"/>
              <a:t>Exercise2 and Demo (</a:t>
            </a:r>
            <a:r>
              <a:rPr lang="en-US" sz="2800" dirty="0">
                <a:hlinkClick r:id="rId3"/>
              </a:rPr>
              <a:t>click image to see demo</a:t>
            </a:r>
            <a:r>
              <a:rPr lang="en-US" sz="28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24113" y="6487760"/>
            <a:ext cx="2895600" cy="365125"/>
          </a:xfrm>
        </p:spPr>
        <p:txBody>
          <a:bodyPr/>
          <a:lstStyle/>
          <a:p>
            <a:r>
              <a:rPr lang="en-US" altLang="en-US"/>
              <a:t>CNN. g.2c2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33</a:t>
            </a:fld>
            <a:endParaRPr lang="en-US" altLang="en-US"/>
          </a:p>
        </p:txBody>
      </p:sp>
      <p:pic>
        <p:nvPicPr>
          <p:cNvPr id="45058" name="Picture 2" descr="http://deeplearning.stanford.edu/wiki/images/6/6c/Convolution_schematic.gif">
            <a:hlinkClick r:id="rId3"/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362" y="3201931"/>
            <a:ext cx="2398599" cy="175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6199" y="8795"/>
            <a:ext cx="893233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3"/>
              </a:rPr>
              <a:t>http://deeplearning.stanford.edu/wiki/images/6/6c/Convolution_schematic.gif</a:t>
            </a:r>
            <a:r>
              <a:rPr lang="en-US" sz="1050" dirty="0"/>
              <a:t> , </a:t>
            </a:r>
            <a:r>
              <a:rPr lang="en-US" sz="1050" dirty="0">
                <a:hlinkClick r:id="rId5"/>
              </a:rPr>
              <a:t>https://link.springer.com/content/pdf/10.1007%2F978-3-642-25191-7.pdf</a:t>
            </a:r>
            <a:r>
              <a:rPr lang="en-US" sz="1050" dirty="0"/>
              <a:t> 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878405"/>
              </p:ext>
            </p:extLst>
          </p:nvPr>
        </p:nvGraphicFramePr>
        <p:xfrm>
          <a:off x="202150" y="3080642"/>
          <a:ext cx="17526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42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42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42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965" y="4476841"/>
            <a:ext cx="3971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Correlation mask (kernel) . </a:t>
            </a:r>
          </a:p>
        </p:txBody>
      </p:sp>
      <p:sp>
        <p:nvSpPr>
          <p:cNvPr id="9" name="Rectangle 8"/>
          <p:cNvSpPr/>
          <p:nvPr/>
        </p:nvSpPr>
        <p:spPr>
          <a:xfrm>
            <a:off x="93832" y="2992604"/>
            <a:ext cx="4249568" cy="23225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981200" y="3235938"/>
            <a:ext cx="2438400" cy="4165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474957" y="2819400"/>
            <a:ext cx="49043" cy="1732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4193362" y="2590800"/>
            <a:ext cx="1596200" cy="10512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481512" y="2981898"/>
            <a:ext cx="1308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pic>
        <p:nvPicPr>
          <p:cNvPr id="43011" name="Picture 3" descr="C:\Users\khwong\AppData\Local\Microsoft\Windows\INetCache\IE\95T1XP6U\350575130_640[1].jpg">
            <a:hlinkClick r:id="rId3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381000"/>
            <a:ext cx="1083733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6154600" y="3272721"/>
            <a:ext cx="152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feature map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16581" y="2946924"/>
            <a:ext cx="1236489" cy="34163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 different kernel generates a different feature map.</a:t>
            </a:r>
          </a:p>
          <a:p>
            <a:r>
              <a:rPr lang="en-US" dirty="0"/>
              <a:t>Use </a:t>
            </a:r>
            <a:r>
              <a:rPr lang="en-US" u="sng" dirty="0" err="1"/>
              <a:t>softmax</a:t>
            </a:r>
            <a:r>
              <a:rPr lang="en-US" dirty="0"/>
              <a:t> to generate the output (see next slide)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00401" y="397927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900401" y="377773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076" y="5105400"/>
            <a:ext cx="88768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Exercise 2: (a) Find X,Y. </a:t>
            </a:r>
            <a:r>
              <a:rPr lang="en-US" b="1" dirty="0" err="1">
                <a:solidFill>
                  <a:srgbClr val="FF0000"/>
                </a:solidFill>
              </a:rPr>
              <a:t>Answer:X</a:t>
            </a:r>
            <a:r>
              <a:rPr lang="en-US" b="1" dirty="0">
                <a:solidFill>
                  <a:srgbClr val="FF0000"/>
                </a:solidFill>
              </a:rPr>
              <a:t>=_______? , Y=_______?</a:t>
            </a:r>
            <a:endParaRPr lang="en-US" sz="800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(b) Find X again if the correlation mask (or kernel)  is [0 2 0; </a:t>
            </a:r>
          </a:p>
          <a:p>
            <a:r>
              <a:rPr lang="en-US" b="1" dirty="0">
                <a:solidFill>
                  <a:srgbClr val="FF0000"/>
                </a:solidFill>
              </a:rPr>
              <a:t>                                                                                                  2 0 2; </a:t>
            </a:r>
          </a:p>
          <a:p>
            <a:r>
              <a:rPr lang="en-US" b="1" dirty="0">
                <a:solidFill>
                  <a:srgbClr val="FF0000"/>
                </a:solidFill>
              </a:rPr>
              <a:t>                                                                                                  0 2 0]. 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Answer:X</a:t>
            </a:r>
            <a:r>
              <a:rPr lang="en-US" b="1" baseline="-25000" dirty="0" err="1">
                <a:solidFill>
                  <a:srgbClr val="FF0000"/>
                </a:solidFill>
              </a:rPr>
              <a:t>new</a:t>
            </a:r>
            <a:r>
              <a:rPr lang="en-US" b="1" dirty="0">
                <a:solidFill>
                  <a:srgbClr val="FF0000"/>
                </a:solidFill>
              </a:rPr>
              <a:t>=____?                                                                                          </a:t>
            </a:r>
            <a:endParaRPr lang="en-US" sz="8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34453" y="2981898"/>
            <a:ext cx="2308947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is a 3x3 mask(kernel) for illustration purpose, </a:t>
            </a:r>
          </a:p>
          <a:p>
            <a:r>
              <a:rPr lang="en-US" dirty="0">
                <a:solidFill>
                  <a:srgbClr val="FF0000"/>
                </a:solidFill>
              </a:rPr>
              <a:t>but noted that the above application uses a 5x5 mask (kernel).</a:t>
            </a:r>
          </a:p>
        </p:txBody>
      </p:sp>
    </p:spTree>
    <p:extLst>
      <p:ext uri="{BB962C8B-B14F-4D97-AF65-F5344CB8AC3E}">
        <p14:creationId xmlns:p14="http://schemas.microsoft.com/office/powerpoint/2010/main" val="36581808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err="1"/>
              <a:t>Softmax</a:t>
            </a:r>
            <a:r>
              <a:rPr lang="en-US" sz="2800" dirty="0"/>
              <a:t> (</a:t>
            </a:r>
            <a:r>
              <a:rPr lang="en-US" sz="2800" i="1" dirty="0"/>
              <a:t>SM</a:t>
            </a:r>
            <a:r>
              <a:rPr lang="en-US" sz="2800" dirty="0"/>
              <a:t>) function</a:t>
            </a:r>
            <a:br>
              <a:rPr lang="en-US" sz="2800" dirty="0"/>
            </a:br>
            <a:r>
              <a:rPr lang="en-US" sz="2800" dirty="0"/>
              <a:t>This is to make sure the output is a probability distributed function (value from 0 to 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28523" y="1684339"/>
                <a:ext cx="8686800" cy="4983162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sz="1400" dirty="0">
                    <a:hlinkClick r:id="rId2"/>
                  </a:rPr>
                  <a:t>https://medium.com/data-science-bootcamp/understand-the-softmax-function-in-minutes-f3a59641e86d</a:t>
                </a:r>
                <a:endParaRPr lang="en-US" sz="1400" dirty="0"/>
              </a:p>
              <a:p>
                <a:r>
                  <a:rPr lang="en-US" sz="1400" dirty="0"/>
                  <a:t>See </a:t>
                </a:r>
                <a:r>
                  <a:rPr lang="en-US" sz="1400" dirty="0">
                    <a:hlinkClick r:id="rId3"/>
                  </a:rPr>
                  <a:t>http://www.cse.cuhk.edu.hk/~khwong/www2/cmsc5707/5707_probability.pptx</a:t>
                </a:r>
                <a:r>
                  <a:rPr lang="en-US" sz="1400" dirty="0"/>
                  <a:t> </a:t>
                </a:r>
              </a:p>
              <a:p>
                <a:endParaRPr lang="en-US" sz="9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Output y=</a:t>
                </a:r>
                <a:r>
                  <a:rPr lang="en-US" sz="2000" dirty="0">
                    <a:solidFill>
                      <a:srgbClr val="000000"/>
                    </a:solidFill>
                  </a:rPr>
                  <a:t> </a:t>
                </a:r>
                <a:r>
                  <a:rPr lang="en-US" sz="2000" dirty="0"/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</m:sSub>
                  </m:oMath>
                </a14:m>
                <a:r>
                  <a:rPr lang="en-US" sz="2000" dirty="0"/>
                  <a:t>,</a:t>
                </a:r>
                <a:r>
                  <a:rPr lang="en-US" sz="20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=3</m:t>
                        </m:r>
                      </m:sub>
                    </m:sSub>
                  </m:oMath>
                </a14:m>
                <a:r>
                  <a:rPr lang="en-US" sz="2000" dirty="0"/>
                  <a:t>]=[2 , 1, 0.1]’</a:t>
                </a:r>
              </a:p>
              <a:p>
                <a:r>
                  <a:rPr lang="en-US" sz="2000" dirty="0" err="1"/>
                  <a:t>Softmax</a:t>
                </a:r>
                <a:r>
                  <a:rPr lang="en-US" sz="2000" dirty="0"/>
                  <a:t>(y)=</a:t>
                </a:r>
                <a:r>
                  <a:rPr lang="en-US" sz="20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𝑆𝑀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𝑆𝑀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𝑆𝑀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=3</m:t>
                        </m:r>
                      </m:sub>
                    </m:sSub>
                  </m:oMath>
                </a14:m>
                <a:r>
                  <a:rPr lang="en-US" sz="2000" dirty="0"/>
                  <a:t>]=[0.6590, 0.242,0.0986]’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𝑆𝑀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func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func>
                          <m:funcPr>
                            <m:ctrlPr>
                              <a:rPr lang="en-US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=3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func>
                      </m:den>
                    </m:f>
                  </m:oMath>
                </a14:m>
                <a:endParaRPr lang="en-US" sz="1200" i="1" dirty="0">
                  <a:solidFill>
                    <a:srgbClr val="000000"/>
                  </a:solidFill>
                </a:endParaRPr>
              </a:p>
              <a:p>
                <a:r>
                  <a:rPr lang="en-US" sz="2000" i="1" dirty="0"/>
                  <a:t>Sm</a:t>
                </a:r>
                <a:r>
                  <a:rPr lang="en-US" sz="2000" i="1" baseline="-25000" dirty="0"/>
                  <a:t>i=1</a:t>
                </a:r>
                <a:r>
                  <a:rPr lang="en-US" sz="2000" dirty="0"/>
                  <a:t>=exp(2)/((exp(2)+exp(1)+exp(0.1))=0.6590</a:t>
                </a:r>
              </a:p>
              <a:p>
                <a:r>
                  <a:rPr lang="en-US" sz="2000" i="1" dirty="0" err="1"/>
                  <a:t>Sm</a:t>
                </a:r>
                <a:r>
                  <a:rPr lang="en-US" sz="2000" i="1" baseline="-25000" dirty="0" err="1"/>
                  <a:t>i</a:t>
                </a:r>
                <a:r>
                  <a:rPr lang="en-US" sz="2000" i="1" baseline="-25000" dirty="0"/>
                  <a:t>=2</a:t>
                </a:r>
                <a:r>
                  <a:rPr lang="en-US" sz="2000" dirty="0"/>
                  <a:t>= exp(1)/((exp(2)+exp(1)+exp(0.1))= 0.24243</a:t>
                </a:r>
              </a:p>
              <a:p>
                <a:r>
                  <a:rPr lang="en-US" sz="2000" i="1" dirty="0" err="1"/>
                  <a:t>Sm</a:t>
                </a:r>
                <a:r>
                  <a:rPr lang="en-US" sz="2000" i="1" baseline="-25000" dirty="0" err="1"/>
                  <a:t>i</a:t>
                </a:r>
                <a:r>
                  <a:rPr lang="en-US" sz="2000" i="1" baseline="-25000" dirty="0"/>
                  <a:t>=3</a:t>
                </a:r>
                <a:r>
                  <a:rPr lang="en-US" sz="2000" dirty="0"/>
                  <a:t>= exp(0.1)/((exp(2)+exp(1)+exp(0.1))=0.098566</a:t>
                </a:r>
              </a:p>
              <a:p>
                <a:r>
                  <a:rPr lang="en-US" sz="2000" dirty="0"/>
                  <a:t>Question: How to check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𝑆𝑀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is a probability function?</a:t>
                </a:r>
              </a:p>
              <a:p>
                <a:r>
                  <a:rPr lang="en-US" sz="2000" dirty="0" err="1"/>
                  <a:t>Answer:To</a:t>
                </a:r>
                <a:r>
                  <a:rPr lang="en-US" sz="2000" dirty="0"/>
                  <a:t> check,</a:t>
                </a:r>
                <a:r>
                  <a:rPr lang="en-US" sz="2000" b="0" dirty="0">
                    <a:solidFill>
                      <a:srgbClr val="000000"/>
                    </a:solidFill>
                  </a:rPr>
                  <a:t> s</a:t>
                </a:r>
                <a:r>
                  <a:rPr lang="en-US" sz="2000" dirty="0"/>
                  <a:t>um([0.6590, 0.24243, 0.098566])</a:t>
                </a:r>
                <a:r>
                  <a:rPr lang="en-US" sz="2000" dirty="0">
                    <a:sym typeface="Symbol" panose="05050102010706020507" pitchFamily="18" charset="2"/>
                  </a:rPr>
                  <a:t>=</a:t>
                </a:r>
                <a:r>
                  <a:rPr lang="en-US" sz="2000" dirty="0"/>
                  <a:t>1, so</a:t>
                </a:r>
                <a:r>
                  <a:rPr lang="en-US" sz="2000" b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𝑆𝑀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is a prob. function </a:t>
                </a:r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8523" y="1684339"/>
                <a:ext cx="8686800" cy="4983162"/>
              </a:xfrm>
              <a:blipFill>
                <a:blip r:embed="rId4"/>
                <a:stretch>
                  <a:fillRect l="-561" t="-122" b="-6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CNN. g.2c2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2A529-2220-4038-9210-A21DB7BAEFCE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AutoShape 2" descr="{\displaystyle \sigma (\mathbf {z} )_{j}={\frac {e^{z_{j}}}{\sum _{k=1}^{K}e^{z_{k}}}}}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{\displaystyle \sigma (\mathbf {z} )_{j}={\frac {e^{z_{j}}}{\sum _{k=1}^{K}e^{z_{k}}}}}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8"/>
              <p:cNvSpPr txBox="1"/>
              <p:nvPr/>
            </p:nvSpPr>
            <p:spPr>
              <a:xfrm>
                <a:off x="612775" y="2244495"/>
                <a:ext cx="7197725" cy="1573551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m:rPr>
                          <m:nor/>
                        </m:rPr>
                        <a:rPr 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=1,2,..,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75" y="2244495"/>
                <a:ext cx="7197725" cy="15735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F7E407D-8603-49C9-B106-533FFD0105CF}"/>
              </a:ext>
            </a:extLst>
          </p:cNvPr>
          <p:cNvCxnSpPr/>
          <p:nvPr/>
        </p:nvCxnSpPr>
        <p:spPr>
          <a:xfrm flipV="1">
            <a:off x="7003826" y="5028394"/>
            <a:ext cx="0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332998-D3A8-4384-AE64-C69EEBA0D5D8}"/>
              </a:ext>
            </a:extLst>
          </p:cNvPr>
          <p:cNvCxnSpPr/>
          <p:nvPr/>
        </p:nvCxnSpPr>
        <p:spPr>
          <a:xfrm flipV="1">
            <a:off x="7737119" y="5041136"/>
            <a:ext cx="0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5C9253D-2A07-4093-9B66-409C301DD012}"/>
              </a:ext>
            </a:extLst>
          </p:cNvPr>
          <p:cNvCxnSpPr/>
          <p:nvPr/>
        </p:nvCxnSpPr>
        <p:spPr>
          <a:xfrm flipV="1">
            <a:off x="8499119" y="5041136"/>
            <a:ext cx="0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C1B50FF-033D-44E6-AA41-1991E039BEA4}"/>
              </a:ext>
            </a:extLst>
          </p:cNvPr>
          <p:cNvSpPr txBox="1"/>
          <p:nvPr/>
        </p:nvSpPr>
        <p:spPr>
          <a:xfrm>
            <a:off x="6969579" y="4348052"/>
            <a:ext cx="175259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SoftMax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26825BE-4094-4742-8A82-26854EFF5164}"/>
              </a:ext>
            </a:extLst>
          </p:cNvPr>
          <p:cNvCxnSpPr>
            <a:cxnSpLocks/>
          </p:cNvCxnSpPr>
          <p:nvPr/>
        </p:nvCxnSpPr>
        <p:spPr>
          <a:xfrm flipH="1" flipV="1">
            <a:off x="7097731" y="3555462"/>
            <a:ext cx="8251" cy="24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874482B-8A54-4245-AA67-28148CD97ED7}"/>
              </a:ext>
            </a:extLst>
          </p:cNvPr>
          <p:cNvCxnSpPr>
            <a:cxnSpLocks/>
          </p:cNvCxnSpPr>
          <p:nvPr/>
        </p:nvCxnSpPr>
        <p:spPr>
          <a:xfrm flipV="1">
            <a:off x="7653392" y="3555462"/>
            <a:ext cx="0" cy="24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BFAB9C-2652-411C-9FD5-A3512A394760}"/>
              </a:ext>
            </a:extLst>
          </p:cNvPr>
          <p:cNvCxnSpPr>
            <a:cxnSpLocks/>
          </p:cNvCxnSpPr>
          <p:nvPr/>
        </p:nvCxnSpPr>
        <p:spPr>
          <a:xfrm flipV="1">
            <a:off x="8331952" y="3572864"/>
            <a:ext cx="0" cy="24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C5C523-7CCA-4A7D-B7CA-01D11F78FF24}"/>
                  </a:ext>
                </a:extLst>
              </p:cNvPr>
              <p:cNvSpPr txBox="1"/>
              <p:nvPr/>
            </p:nvSpPr>
            <p:spPr>
              <a:xfrm>
                <a:off x="7041010" y="5423787"/>
                <a:ext cx="160973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</m:sSub>
                    <m:r>
                      <a:rPr 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=3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r>
                  <a:rPr lang="en-US" dirty="0"/>
                  <a:t>2        1         0.1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C5C523-7CCA-4A7D-B7CA-01D11F78F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010" y="5423787"/>
                <a:ext cx="1609736" cy="646331"/>
              </a:xfrm>
              <a:prstGeom prst="rect">
                <a:avLst/>
              </a:prstGeom>
              <a:blipFill>
                <a:blip r:embed="rId6"/>
                <a:stretch>
                  <a:fillRect l="-3030" r="-2652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8E8A49D-6BDA-4005-9B46-3607C73D2678}"/>
                  </a:ext>
                </a:extLst>
              </p:cNvPr>
              <p:cNvSpPr txBox="1"/>
              <p:nvPr/>
            </p:nvSpPr>
            <p:spPr>
              <a:xfrm>
                <a:off x="6568185" y="3142680"/>
                <a:ext cx="24739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𝑆𝑀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𝑆𝑀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𝑆𝑀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8E8A49D-6BDA-4005-9B46-3607C73D2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185" y="3142680"/>
                <a:ext cx="2473930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44EF163D-5CC5-4C9A-BD59-5CF8A6045826}"/>
              </a:ext>
            </a:extLst>
          </p:cNvPr>
          <p:cNvSpPr txBox="1"/>
          <p:nvPr/>
        </p:nvSpPr>
        <p:spPr>
          <a:xfrm>
            <a:off x="6470636" y="2789239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0.6590, 0.24243, 0.098566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A42A84C-13AF-4DE9-BF55-77ECC8341D84}"/>
              </a:ext>
            </a:extLst>
          </p:cNvPr>
          <p:cNvSpPr/>
          <p:nvPr/>
        </p:nvSpPr>
        <p:spPr>
          <a:xfrm>
            <a:off x="6746519" y="3797232"/>
            <a:ext cx="2262261" cy="12311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3EC5910-B0FF-4349-907E-E3018B0CC4B9}"/>
              </a:ext>
            </a:extLst>
          </p:cNvPr>
          <p:cNvCxnSpPr>
            <a:cxnSpLocks/>
          </p:cNvCxnSpPr>
          <p:nvPr/>
        </p:nvCxnSpPr>
        <p:spPr>
          <a:xfrm flipV="1">
            <a:off x="7003826" y="4108268"/>
            <a:ext cx="146560" cy="93286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144973C-532C-4B8A-98E5-024425D2FCC1}"/>
              </a:ext>
            </a:extLst>
          </p:cNvPr>
          <p:cNvCxnSpPr>
            <a:cxnSpLocks/>
          </p:cNvCxnSpPr>
          <p:nvPr/>
        </p:nvCxnSpPr>
        <p:spPr>
          <a:xfrm flipH="1" flipV="1">
            <a:off x="7184633" y="4213070"/>
            <a:ext cx="479357" cy="80440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0F7FFFC-253E-4E7B-98E3-DF68D1DF582A}"/>
              </a:ext>
            </a:extLst>
          </p:cNvPr>
          <p:cNvCxnSpPr>
            <a:cxnSpLocks/>
            <a:endCxn id="54" idx="4"/>
          </p:cNvCxnSpPr>
          <p:nvPr/>
        </p:nvCxnSpPr>
        <p:spPr>
          <a:xfrm flipH="1" flipV="1">
            <a:off x="7143010" y="4157929"/>
            <a:ext cx="1317594" cy="85954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926E35D-E104-4B27-8494-89629D7706A2}"/>
              </a:ext>
            </a:extLst>
          </p:cNvPr>
          <p:cNvCxnSpPr>
            <a:cxnSpLocks/>
          </p:cNvCxnSpPr>
          <p:nvPr/>
        </p:nvCxnSpPr>
        <p:spPr>
          <a:xfrm flipH="1" flipV="1">
            <a:off x="7663991" y="4121010"/>
            <a:ext cx="793430" cy="88372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58A9E60-F2BB-41EB-81BA-631ED6EA8D0A}"/>
              </a:ext>
            </a:extLst>
          </p:cNvPr>
          <p:cNvCxnSpPr>
            <a:cxnSpLocks/>
            <a:stCxn id="24" idx="2"/>
          </p:cNvCxnSpPr>
          <p:nvPr/>
        </p:nvCxnSpPr>
        <p:spPr>
          <a:xfrm flipH="1" flipV="1">
            <a:off x="7698238" y="4157930"/>
            <a:ext cx="179412" cy="87046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E6768AE-18E1-475B-9634-5553204B5138}"/>
              </a:ext>
            </a:extLst>
          </p:cNvPr>
          <p:cNvCxnSpPr>
            <a:cxnSpLocks/>
          </p:cNvCxnSpPr>
          <p:nvPr/>
        </p:nvCxnSpPr>
        <p:spPr>
          <a:xfrm flipV="1">
            <a:off x="7733937" y="4127141"/>
            <a:ext cx="635945" cy="91399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7C8B06F-D681-4616-9DED-E63FE42399B9}"/>
              </a:ext>
            </a:extLst>
          </p:cNvPr>
          <p:cNvCxnSpPr>
            <a:cxnSpLocks/>
          </p:cNvCxnSpPr>
          <p:nvPr/>
        </p:nvCxnSpPr>
        <p:spPr>
          <a:xfrm flipH="1" flipV="1">
            <a:off x="8369882" y="4144543"/>
            <a:ext cx="127255" cy="89659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3C7F8A2-6EC5-46A5-B472-852C07DE93FB}"/>
              </a:ext>
            </a:extLst>
          </p:cNvPr>
          <p:cNvCxnSpPr>
            <a:cxnSpLocks/>
          </p:cNvCxnSpPr>
          <p:nvPr/>
        </p:nvCxnSpPr>
        <p:spPr>
          <a:xfrm flipV="1">
            <a:off x="7022432" y="4181676"/>
            <a:ext cx="1316746" cy="81601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D27FCB35-FDEA-416B-90CF-51CFAD22B0A1}"/>
              </a:ext>
            </a:extLst>
          </p:cNvPr>
          <p:cNvSpPr/>
          <p:nvPr/>
        </p:nvSpPr>
        <p:spPr>
          <a:xfrm>
            <a:off x="6969579" y="3816044"/>
            <a:ext cx="346862" cy="34188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D250C4E-35F5-4B29-BD73-C799B7B1F043}"/>
              </a:ext>
            </a:extLst>
          </p:cNvPr>
          <p:cNvSpPr/>
          <p:nvPr/>
        </p:nvSpPr>
        <p:spPr>
          <a:xfrm>
            <a:off x="7516303" y="3814634"/>
            <a:ext cx="346862" cy="3305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4A8CB7D-BB05-4F0E-BAEE-2A67EAB12D38}"/>
              </a:ext>
            </a:extLst>
          </p:cNvPr>
          <p:cNvSpPr/>
          <p:nvPr/>
        </p:nvSpPr>
        <p:spPr>
          <a:xfrm>
            <a:off x="8176390" y="3822416"/>
            <a:ext cx="396426" cy="29694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A7A3CE3-8BE9-4FCF-B7B0-943A15D83095}"/>
              </a:ext>
            </a:extLst>
          </p:cNvPr>
          <p:cNvCxnSpPr>
            <a:cxnSpLocks/>
          </p:cNvCxnSpPr>
          <p:nvPr/>
        </p:nvCxnSpPr>
        <p:spPr>
          <a:xfrm flipV="1">
            <a:off x="6966396" y="4176583"/>
            <a:ext cx="686996" cy="90800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ight Brace 60">
            <a:extLst>
              <a:ext uri="{FF2B5EF4-FFF2-40B4-BE49-F238E27FC236}">
                <a16:creationId xmlns:a16="http://schemas.microsoft.com/office/drawing/2014/main" id="{B979DEB5-C161-411C-86D2-3359AF5AE94A}"/>
              </a:ext>
            </a:extLst>
          </p:cNvPr>
          <p:cNvSpPr/>
          <p:nvPr/>
        </p:nvSpPr>
        <p:spPr>
          <a:xfrm>
            <a:off x="5410200" y="4038600"/>
            <a:ext cx="220445" cy="74304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B5E9E11-4CF4-4EFA-8427-7EB51A7DC27B}"/>
              </a:ext>
            </a:extLst>
          </p:cNvPr>
          <p:cNvCxnSpPr>
            <a:cxnSpLocks/>
          </p:cNvCxnSpPr>
          <p:nvPr/>
        </p:nvCxnSpPr>
        <p:spPr>
          <a:xfrm flipV="1">
            <a:off x="5693251" y="4081837"/>
            <a:ext cx="995470" cy="296366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3870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Description of the layers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Subsampling</a:t>
            </a:r>
          </a:p>
          <a:p>
            <a:r>
              <a:rPr lang="en-US" dirty="0"/>
              <a:t>Layer to layer connections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70052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522"/>
            <a:ext cx="8229600" cy="1143000"/>
          </a:xfrm>
        </p:spPr>
        <p:txBody>
          <a:bodyPr/>
          <a:lstStyle/>
          <a:p>
            <a:r>
              <a:rPr lang="en-US" dirty="0"/>
              <a:t>Subsampling (subs)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7848600" cy="4525963"/>
          </a:xfrm>
        </p:spPr>
        <p:txBody>
          <a:bodyPr>
            <a:normAutofit/>
          </a:bodyPr>
          <a:lstStyle/>
          <a:p>
            <a:r>
              <a:rPr lang="en-US" u="sng" dirty="0"/>
              <a:t>Subsampling</a:t>
            </a:r>
            <a:r>
              <a:rPr lang="en-US" dirty="0"/>
              <a:t> allows features to be flexibly positioned around a specific area, example:</a:t>
            </a:r>
          </a:p>
          <a:p>
            <a:pPr lvl="1"/>
            <a:r>
              <a:rPr lang="en-US" dirty="0"/>
              <a:t>Subsample an output (a matrix of 2x2)</a:t>
            </a:r>
          </a:p>
          <a:p>
            <a:pPr lvl="1"/>
            <a:r>
              <a:rPr lang="en-US" dirty="0"/>
              <a:t>Sample s=(           )</a:t>
            </a:r>
          </a:p>
          <a:p>
            <a:r>
              <a:rPr lang="en-US" dirty="0"/>
              <a:t>It can be achieved by two methods: </a:t>
            </a:r>
          </a:p>
          <a:p>
            <a:pPr lvl="1"/>
            <a:r>
              <a:rPr lang="en-US" dirty="0"/>
              <a:t>Average pooling: s=(</a:t>
            </a:r>
            <a:r>
              <a:rPr lang="en-US" dirty="0" err="1"/>
              <a:t>a+b+c+d</a:t>
            </a:r>
            <a:r>
              <a:rPr lang="en-US" dirty="0"/>
              <a:t>)/4, or</a:t>
            </a:r>
          </a:p>
          <a:p>
            <a:pPr lvl="1"/>
            <a:r>
              <a:rPr lang="en-US" dirty="0"/>
              <a:t>Max pooling : s= max(</a:t>
            </a:r>
            <a:r>
              <a:rPr lang="en-US" dirty="0" err="1"/>
              <a:t>a,b,c,d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36</a:t>
            </a:fld>
            <a:endParaRPr lang="en-US" alt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048768"/>
              </p:ext>
            </p:extLst>
          </p:nvPr>
        </p:nvGraphicFramePr>
        <p:xfrm>
          <a:off x="3091543" y="2477340"/>
          <a:ext cx="7620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66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4034" name="Picture 2" descr="https://upload.wikimedia.org/wikipedia/commons/e/e9/Max_pooli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696326"/>
            <a:ext cx="3733800" cy="216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66800" y="6596390"/>
            <a:ext cx="5460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https://en.wikipedia.org/wiki/Convolutional_neural_network#/media/File:Max_pooling.png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72200" y="5350041"/>
            <a:ext cx="1344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pooling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6647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623344"/>
              </p:ext>
            </p:extLst>
          </p:nvPr>
        </p:nvGraphicFramePr>
        <p:xfrm>
          <a:off x="850790" y="1315004"/>
          <a:ext cx="1631497" cy="20860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0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0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0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30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30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30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01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01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01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01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01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01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01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Autofit/>
          </a:bodyPr>
          <a:lstStyle/>
          <a:p>
            <a:r>
              <a:rPr lang="en-US" sz="2400" dirty="0"/>
              <a:t>Exercise 3: A small example of how the feature map is calculated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76200" y="3429000"/>
            <a:ext cx="9144000" cy="2971800"/>
          </a:xfrm>
        </p:spPr>
        <p:txBody>
          <a:bodyPr>
            <a:noAutofit/>
          </a:bodyPr>
          <a:lstStyle/>
          <a:p>
            <a:pPr marL="571500" indent="-571500">
              <a:buFont typeface="+mj-lt"/>
              <a:buAutoNum type="alphaLcParenR"/>
            </a:pPr>
            <a:r>
              <a:rPr lang="en-US" sz="1800" dirty="0"/>
              <a:t>If the </a:t>
            </a:r>
            <a:r>
              <a:rPr lang="en-US" sz="1800" u="sng" dirty="0"/>
              <a:t>step size </a:t>
            </a:r>
            <a:r>
              <a:rPr lang="en-US" sz="1800" dirty="0"/>
              <a:t>of the correlation is 1 pixel (horizontally and vertically), explain why the above output feature map is 5x5.</a:t>
            </a:r>
          </a:p>
          <a:p>
            <a:pPr marL="571500" indent="-571500">
              <a:buFont typeface="+mj-lt"/>
              <a:buAutoNum type="alphaLcParenR"/>
            </a:pPr>
            <a:r>
              <a:rPr lang="en-US" sz="1800" dirty="0"/>
              <a:t>If input is 32x32, mask is 5x5, what is the size of the output feature map if step size is 1? Answer: _______</a:t>
            </a:r>
            <a:endParaRPr lang="en-US" sz="700" dirty="0"/>
          </a:p>
          <a:p>
            <a:pPr marL="571500" indent="-571500">
              <a:buFont typeface="+mj-lt"/>
              <a:buAutoNum type="alphaLcParenR"/>
            </a:pPr>
            <a:r>
              <a:rPr lang="en-US" sz="1800" dirty="0"/>
              <a:t>If input is 28x28, what is the size of the subsample layer? Answer:________</a:t>
            </a:r>
            <a:endParaRPr lang="en-US" sz="900" dirty="0"/>
          </a:p>
          <a:p>
            <a:pPr marL="571500" indent="-571500">
              <a:buFont typeface="+mj-lt"/>
              <a:buAutoNum type="alphaLcParenR"/>
            </a:pPr>
            <a:r>
              <a:rPr lang="en-US" sz="1800" dirty="0"/>
              <a:t>If input is 14x14, kernel=5x5, what is the size of the output feature map if step size is 1?   Answer:__________ </a:t>
            </a:r>
            <a:endParaRPr lang="en-US" sz="900" dirty="0"/>
          </a:p>
          <a:p>
            <a:pPr marL="571500" indent="-571500">
              <a:buFont typeface="+mj-lt"/>
              <a:buAutoNum type="alphaLcParenR"/>
            </a:pPr>
            <a:r>
              <a:rPr lang="en-US" sz="1800" dirty="0"/>
              <a:t>In question(a), if the step size of the convolution is 2 pixels, What is the size of he output feature map. Answer:____________?                                                                                 </a:t>
            </a:r>
            <a:r>
              <a:rPr lang="en-US" sz="100" dirty="0"/>
              <a:t>3x3</a:t>
            </a:r>
          </a:p>
          <a:p>
            <a:pPr marL="571500" indent="-571500">
              <a:buFont typeface="+mj-lt"/>
              <a:buAutoNum type="alphaLcParenR"/>
            </a:pPr>
            <a:endParaRPr lang="en-US" sz="9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37</a:t>
            </a:fld>
            <a:endParaRPr lang="en-US" alt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404562"/>
              </p:ext>
            </p:extLst>
          </p:nvPr>
        </p:nvGraphicFramePr>
        <p:xfrm>
          <a:off x="4064514" y="1674660"/>
          <a:ext cx="955869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86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6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6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87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7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Freeform 10"/>
          <p:cNvSpPr/>
          <p:nvPr/>
        </p:nvSpPr>
        <p:spPr>
          <a:xfrm>
            <a:off x="892573" y="1604587"/>
            <a:ext cx="1556776" cy="1692773"/>
          </a:xfrm>
          <a:custGeom>
            <a:avLst/>
            <a:gdLst>
              <a:gd name="connsiteX0" fmla="*/ 0 w 1556776"/>
              <a:gd name="connsiteY0" fmla="*/ 1511405 h 1692773"/>
              <a:gd name="connsiteX1" fmla="*/ 45342 w 1556776"/>
              <a:gd name="connsiteY1" fmla="*/ 1413163 h 1692773"/>
              <a:gd name="connsiteX2" fmla="*/ 75570 w 1556776"/>
              <a:gd name="connsiteY2" fmla="*/ 1314922 h 1692773"/>
              <a:gd name="connsiteX3" fmla="*/ 90684 w 1556776"/>
              <a:gd name="connsiteY3" fmla="*/ 1284694 h 1692773"/>
              <a:gd name="connsiteX4" fmla="*/ 120912 w 1556776"/>
              <a:gd name="connsiteY4" fmla="*/ 1216681 h 1692773"/>
              <a:gd name="connsiteX5" fmla="*/ 128469 w 1556776"/>
              <a:gd name="connsiteY5" fmla="*/ 1178896 h 1692773"/>
              <a:gd name="connsiteX6" fmla="*/ 166255 w 1556776"/>
              <a:gd name="connsiteY6" fmla="*/ 1110882 h 1692773"/>
              <a:gd name="connsiteX7" fmla="*/ 181369 w 1556776"/>
              <a:gd name="connsiteY7" fmla="*/ 1065540 h 1692773"/>
              <a:gd name="connsiteX8" fmla="*/ 204040 w 1556776"/>
              <a:gd name="connsiteY8" fmla="*/ 1035312 h 1692773"/>
              <a:gd name="connsiteX9" fmla="*/ 219154 w 1556776"/>
              <a:gd name="connsiteY9" fmla="*/ 997527 h 1692773"/>
              <a:gd name="connsiteX10" fmla="*/ 264496 w 1556776"/>
              <a:gd name="connsiteY10" fmla="*/ 937071 h 1692773"/>
              <a:gd name="connsiteX11" fmla="*/ 309838 w 1556776"/>
              <a:gd name="connsiteY11" fmla="*/ 876615 h 1692773"/>
              <a:gd name="connsiteX12" fmla="*/ 317395 w 1556776"/>
              <a:gd name="connsiteY12" fmla="*/ 853943 h 1692773"/>
              <a:gd name="connsiteX13" fmla="*/ 347623 w 1556776"/>
              <a:gd name="connsiteY13" fmla="*/ 801044 h 1692773"/>
              <a:gd name="connsiteX14" fmla="*/ 355180 w 1556776"/>
              <a:gd name="connsiteY14" fmla="*/ 770816 h 1692773"/>
              <a:gd name="connsiteX15" fmla="*/ 385408 w 1556776"/>
              <a:gd name="connsiteY15" fmla="*/ 740588 h 1692773"/>
              <a:gd name="connsiteX16" fmla="*/ 400522 w 1556776"/>
              <a:gd name="connsiteY16" fmla="*/ 717917 h 1692773"/>
              <a:gd name="connsiteX17" fmla="*/ 430750 w 1556776"/>
              <a:gd name="connsiteY17" fmla="*/ 665018 h 1692773"/>
              <a:gd name="connsiteX18" fmla="*/ 468536 w 1556776"/>
              <a:gd name="connsiteY18" fmla="*/ 604562 h 1692773"/>
              <a:gd name="connsiteX19" fmla="*/ 506321 w 1556776"/>
              <a:gd name="connsiteY19" fmla="*/ 544105 h 1692773"/>
              <a:gd name="connsiteX20" fmla="*/ 521435 w 1556776"/>
              <a:gd name="connsiteY20" fmla="*/ 513877 h 1692773"/>
              <a:gd name="connsiteX21" fmla="*/ 536549 w 1556776"/>
              <a:gd name="connsiteY21" fmla="*/ 491206 h 1692773"/>
              <a:gd name="connsiteX22" fmla="*/ 581891 w 1556776"/>
              <a:gd name="connsiteY22" fmla="*/ 423193 h 1692773"/>
              <a:gd name="connsiteX23" fmla="*/ 589448 w 1556776"/>
              <a:gd name="connsiteY23" fmla="*/ 400522 h 1692773"/>
              <a:gd name="connsiteX24" fmla="*/ 642347 w 1556776"/>
              <a:gd name="connsiteY24" fmla="*/ 340066 h 1692773"/>
              <a:gd name="connsiteX25" fmla="*/ 665018 w 1556776"/>
              <a:gd name="connsiteY25" fmla="*/ 302281 h 1692773"/>
              <a:gd name="connsiteX26" fmla="*/ 695246 w 1556776"/>
              <a:gd name="connsiteY26" fmla="*/ 256939 h 1692773"/>
              <a:gd name="connsiteX27" fmla="*/ 740588 w 1556776"/>
              <a:gd name="connsiteY27" fmla="*/ 188925 h 1692773"/>
              <a:gd name="connsiteX28" fmla="*/ 755702 w 1556776"/>
              <a:gd name="connsiteY28" fmla="*/ 166254 h 1692773"/>
              <a:gd name="connsiteX29" fmla="*/ 770817 w 1556776"/>
              <a:gd name="connsiteY29" fmla="*/ 143583 h 1692773"/>
              <a:gd name="connsiteX30" fmla="*/ 793488 w 1556776"/>
              <a:gd name="connsiteY30" fmla="*/ 90684 h 1692773"/>
              <a:gd name="connsiteX31" fmla="*/ 808602 w 1556776"/>
              <a:gd name="connsiteY31" fmla="*/ 60456 h 1692773"/>
              <a:gd name="connsiteX32" fmla="*/ 831273 w 1556776"/>
              <a:gd name="connsiteY32" fmla="*/ 0 h 1692773"/>
              <a:gd name="connsiteX33" fmla="*/ 884172 w 1556776"/>
              <a:gd name="connsiteY33" fmla="*/ 52899 h 1692773"/>
              <a:gd name="connsiteX34" fmla="*/ 921957 w 1556776"/>
              <a:gd name="connsiteY34" fmla="*/ 83127 h 1692773"/>
              <a:gd name="connsiteX35" fmla="*/ 952185 w 1556776"/>
              <a:gd name="connsiteY35" fmla="*/ 120912 h 1692773"/>
              <a:gd name="connsiteX36" fmla="*/ 974856 w 1556776"/>
              <a:gd name="connsiteY36" fmla="*/ 143583 h 1692773"/>
              <a:gd name="connsiteX37" fmla="*/ 1020198 w 1556776"/>
              <a:gd name="connsiteY37" fmla="*/ 196482 h 1692773"/>
              <a:gd name="connsiteX38" fmla="*/ 1080655 w 1556776"/>
              <a:gd name="connsiteY38" fmla="*/ 256939 h 1692773"/>
              <a:gd name="connsiteX39" fmla="*/ 1103326 w 1556776"/>
              <a:gd name="connsiteY39" fmla="*/ 279610 h 1692773"/>
              <a:gd name="connsiteX40" fmla="*/ 1133554 w 1556776"/>
              <a:gd name="connsiteY40" fmla="*/ 332509 h 1692773"/>
              <a:gd name="connsiteX41" fmla="*/ 1141111 w 1556776"/>
              <a:gd name="connsiteY41" fmla="*/ 362737 h 1692773"/>
              <a:gd name="connsiteX42" fmla="*/ 1186453 w 1556776"/>
              <a:gd name="connsiteY42" fmla="*/ 430750 h 1692773"/>
              <a:gd name="connsiteX43" fmla="*/ 1216681 w 1556776"/>
              <a:gd name="connsiteY43" fmla="*/ 521434 h 1692773"/>
              <a:gd name="connsiteX44" fmla="*/ 1231795 w 1556776"/>
              <a:gd name="connsiteY44" fmla="*/ 574334 h 1692773"/>
              <a:gd name="connsiteX45" fmla="*/ 1246909 w 1556776"/>
              <a:gd name="connsiteY45" fmla="*/ 604562 h 1692773"/>
              <a:gd name="connsiteX46" fmla="*/ 1254466 w 1556776"/>
              <a:gd name="connsiteY46" fmla="*/ 649904 h 1692773"/>
              <a:gd name="connsiteX47" fmla="*/ 1269580 w 1556776"/>
              <a:gd name="connsiteY47" fmla="*/ 687689 h 1692773"/>
              <a:gd name="connsiteX48" fmla="*/ 1292251 w 1556776"/>
              <a:gd name="connsiteY48" fmla="*/ 740588 h 1692773"/>
              <a:gd name="connsiteX49" fmla="*/ 1314922 w 1556776"/>
              <a:gd name="connsiteY49" fmla="*/ 808601 h 1692773"/>
              <a:gd name="connsiteX50" fmla="*/ 1330036 w 1556776"/>
              <a:gd name="connsiteY50" fmla="*/ 884172 h 1692773"/>
              <a:gd name="connsiteX51" fmla="*/ 1337593 w 1556776"/>
              <a:gd name="connsiteY51" fmla="*/ 906843 h 1692773"/>
              <a:gd name="connsiteX52" fmla="*/ 1352707 w 1556776"/>
              <a:gd name="connsiteY52" fmla="*/ 982413 h 1692773"/>
              <a:gd name="connsiteX53" fmla="*/ 1360264 w 1556776"/>
              <a:gd name="connsiteY53" fmla="*/ 1012641 h 1692773"/>
              <a:gd name="connsiteX54" fmla="*/ 1375379 w 1556776"/>
              <a:gd name="connsiteY54" fmla="*/ 1080654 h 1692773"/>
              <a:gd name="connsiteX55" fmla="*/ 1390493 w 1556776"/>
              <a:gd name="connsiteY55" fmla="*/ 1118439 h 1692773"/>
              <a:gd name="connsiteX56" fmla="*/ 1405607 w 1556776"/>
              <a:gd name="connsiteY56" fmla="*/ 1171339 h 1692773"/>
              <a:gd name="connsiteX57" fmla="*/ 1420721 w 1556776"/>
              <a:gd name="connsiteY57" fmla="*/ 1209124 h 1692773"/>
              <a:gd name="connsiteX58" fmla="*/ 1435835 w 1556776"/>
              <a:gd name="connsiteY58" fmla="*/ 1292251 h 1692773"/>
              <a:gd name="connsiteX59" fmla="*/ 1458506 w 1556776"/>
              <a:gd name="connsiteY59" fmla="*/ 1345150 h 1692773"/>
              <a:gd name="connsiteX60" fmla="*/ 1481177 w 1556776"/>
              <a:gd name="connsiteY60" fmla="*/ 1413163 h 1692773"/>
              <a:gd name="connsiteX61" fmla="*/ 1496291 w 1556776"/>
              <a:gd name="connsiteY61" fmla="*/ 1503848 h 1692773"/>
              <a:gd name="connsiteX62" fmla="*/ 1503848 w 1556776"/>
              <a:gd name="connsiteY62" fmla="*/ 1526519 h 1692773"/>
              <a:gd name="connsiteX63" fmla="*/ 1511405 w 1556776"/>
              <a:gd name="connsiteY63" fmla="*/ 1571861 h 1692773"/>
              <a:gd name="connsiteX64" fmla="*/ 1526519 w 1556776"/>
              <a:gd name="connsiteY64" fmla="*/ 1617203 h 1692773"/>
              <a:gd name="connsiteX65" fmla="*/ 1534076 w 1556776"/>
              <a:gd name="connsiteY65" fmla="*/ 1639874 h 1692773"/>
              <a:gd name="connsiteX66" fmla="*/ 1541633 w 1556776"/>
              <a:gd name="connsiteY66" fmla="*/ 1662545 h 1692773"/>
              <a:gd name="connsiteX67" fmla="*/ 1556747 w 1556776"/>
              <a:gd name="connsiteY67" fmla="*/ 1692773 h 169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556776" h="1692773">
                <a:moveTo>
                  <a:pt x="0" y="1511405"/>
                </a:moveTo>
                <a:cubicBezTo>
                  <a:pt x="28962" y="1395557"/>
                  <a:pt x="-5577" y="1498029"/>
                  <a:pt x="45342" y="1413163"/>
                </a:cubicBezTo>
                <a:cubicBezTo>
                  <a:pt x="83211" y="1350047"/>
                  <a:pt x="34134" y="1397793"/>
                  <a:pt x="75570" y="1314922"/>
                </a:cubicBezTo>
                <a:lnTo>
                  <a:pt x="90684" y="1284694"/>
                </a:lnTo>
                <a:cubicBezTo>
                  <a:pt x="112007" y="1156754"/>
                  <a:pt x="79030" y="1300445"/>
                  <a:pt x="120912" y="1216681"/>
                </a:cubicBezTo>
                <a:cubicBezTo>
                  <a:pt x="126656" y="1205193"/>
                  <a:pt x="124407" y="1191081"/>
                  <a:pt x="128469" y="1178896"/>
                </a:cubicBezTo>
                <a:cubicBezTo>
                  <a:pt x="137607" y="1151481"/>
                  <a:pt x="154142" y="1137529"/>
                  <a:pt x="166255" y="1110882"/>
                </a:cubicBezTo>
                <a:cubicBezTo>
                  <a:pt x="172848" y="1096379"/>
                  <a:pt x="174244" y="1079790"/>
                  <a:pt x="181369" y="1065540"/>
                </a:cubicBezTo>
                <a:cubicBezTo>
                  <a:pt x="187002" y="1054275"/>
                  <a:pt x="197923" y="1046322"/>
                  <a:pt x="204040" y="1035312"/>
                </a:cubicBezTo>
                <a:cubicBezTo>
                  <a:pt x="210628" y="1023454"/>
                  <a:pt x="213087" y="1009660"/>
                  <a:pt x="219154" y="997527"/>
                </a:cubicBezTo>
                <a:cubicBezTo>
                  <a:pt x="228479" y="978877"/>
                  <a:pt x="254764" y="950974"/>
                  <a:pt x="264496" y="937071"/>
                </a:cubicBezTo>
                <a:cubicBezTo>
                  <a:pt x="308315" y="874472"/>
                  <a:pt x="265394" y="921059"/>
                  <a:pt x="309838" y="876615"/>
                </a:cubicBezTo>
                <a:cubicBezTo>
                  <a:pt x="312357" y="869058"/>
                  <a:pt x="314257" y="861265"/>
                  <a:pt x="317395" y="853943"/>
                </a:cubicBezTo>
                <a:cubicBezTo>
                  <a:pt x="328900" y="827098"/>
                  <a:pt x="332445" y="823812"/>
                  <a:pt x="347623" y="801044"/>
                </a:cubicBezTo>
                <a:cubicBezTo>
                  <a:pt x="350142" y="790968"/>
                  <a:pt x="349675" y="779623"/>
                  <a:pt x="355180" y="770816"/>
                </a:cubicBezTo>
                <a:cubicBezTo>
                  <a:pt x="362732" y="758732"/>
                  <a:pt x="376134" y="751407"/>
                  <a:pt x="385408" y="740588"/>
                </a:cubicBezTo>
                <a:cubicBezTo>
                  <a:pt x="391319" y="733692"/>
                  <a:pt x="395484" y="725474"/>
                  <a:pt x="400522" y="717917"/>
                </a:cubicBezTo>
                <a:cubicBezTo>
                  <a:pt x="414838" y="660654"/>
                  <a:pt x="396447" y="712183"/>
                  <a:pt x="430750" y="665018"/>
                </a:cubicBezTo>
                <a:cubicBezTo>
                  <a:pt x="444728" y="645799"/>
                  <a:pt x="455941" y="624714"/>
                  <a:pt x="468536" y="604562"/>
                </a:cubicBezTo>
                <a:cubicBezTo>
                  <a:pt x="481131" y="584410"/>
                  <a:pt x="495693" y="565361"/>
                  <a:pt x="506321" y="544105"/>
                </a:cubicBezTo>
                <a:cubicBezTo>
                  <a:pt x="511359" y="534029"/>
                  <a:pt x="515846" y="523658"/>
                  <a:pt x="521435" y="513877"/>
                </a:cubicBezTo>
                <a:cubicBezTo>
                  <a:pt x="525941" y="505991"/>
                  <a:pt x="531735" y="498908"/>
                  <a:pt x="536549" y="491206"/>
                </a:cubicBezTo>
                <a:cubicBezTo>
                  <a:pt x="572988" y="432904"/>
                  <a:pt x="544158" y="473504"/>
                  <a:pt x="581891" y="423193"/>
                </a:cubicBezTo>
                <a:cubicBezTo>
                  <a:pt x="584410" y="415636"/>
                  <a:pt x="585496" y="407438"/>
                  <a:pt x="589448" y="400522"/>
                </a:cubicBezTo>
                <a:cubicBezTo>
                  <a:pt x="613936" y="357668"/>
                  <a:pt x="610830" y="380588"/>
                  <a:pt x="642347" y="340066"/>
                </a:cubicBezTo>
                <a:cubicBezTo>
                  <a:pt x="651365" y="328472"/>
                  <a:pt x="657132" y="314673"/>
                  <a:pt x="665018" y="302281"/>
                </a:cubicBezTo>
                <a:cubicBezTo>
                  <a:pt x="674770" y="286956"/>
                  <a:pt x="685170" y="272053"/>
                  <a:pt x="695246" y="256939"/>
                </a:cubicBezTo>
                <a:lnTo>
                  <a:pt x="740588" y="188925"/>
                </a:lnTo>
                <a:lnTo>
                  <a:pt x="755702" y="166254"/>
                </a:lnTo>
                <a:cubicBezTo>
                  <a:pt x="760740" y="158697"/>
                  <a:pt x="766755" y="151707"/>
                  <a:pt x="770817" y="143583"/>
                </a:cubicBezTo>
                <a:cubicBezTo>
                  <a:pt x="820944" y="43329"/>
                  <a:pt x="760130" y="168520"/>
                  <a:pt x="793488" y="90684"/>
                </a:cubicBezTo>
                <a:cubicBezTo>
                  <a:pt x="797926" y="80330"/>
                  <a:pt x="804027" y="70750"/>
                  <a:pt x="808602" y="60456"/>
                </a:cubicBezTo>
                <a:cubicBezTo>
                  <a:pt x="820650" y="33347"/>
                  <a:pt x="822964" y="24928"/>
                  <a:pt x="831273" y="0"/>
                </a:cubicBezTo>
                <a:cubicBezTo>
                  <a:pt x="882527" y="34169"/>
                  <a:pt x="821344" y="-9929"/>
                  <a:pt x="884172" y="52899"/>
                </a:cubicBezTo>
                <a:cubicBezTo>
                  <a:pt x="895577" y="64304"/>
                  <a:pt x="910552" y="71722"/>
                  <a:pt x="921957" y="83127"/>
                </a:cubicBezTo>
                <a:cubicBezTo>
                  <a:pt x="933362" y="94532"/>
                  <a:pt x="941564" y="108773"/>
                  <a:pt x="952185" y="120912"/>
                </a:cubicBezTo>
                <a:cubicBezTo>
                  <a:pt x="959223" y="128955"/>
                  <a:pt x="967707" y="135639"/>
                  <a:pt x="974856" y="143583"/>
                </a:cubicBezTo>
                <a:cubicBezTo>
                  <a:pt x="990392" y="160845"/>
                  <a:pt x="1004352" y="179504"/>
                  <a:pt x="1020198" y="196482"/>
                </a:cubicBezTo>
                <a:cubicBezTo>
                  <a:pt x="1039644" y="217317"/>
                  <a:pt x="1060503" y="236787"/>
                  <a:pt x="1080655" y="256939"/>
                </a:cubicBezTo>
                <a:lnTo>
                  <a:pt x="1103326" y="279610"/>
                </a:lnTo>
                <a:cubicBezTo>
                  <a:pt x="1123896" y="382462"/>
                  <a:pt x="1092253" y="270558"/>
                  <a:pt x="1133554" y="332509"/>
                </a:cubicBezTo>
                <a:cubicBezTo>
                  <a:pt x="1139315" y="341151"/>
                  <a:pt x="1136893" y="353246"/>
                  <a:pt x="1141111" y="362737"/>
                </a:cubicBezTo>
                <a:cubicBezTo>
                  <a:pt x="1151711" y="386588"/>
                  <a:pt x="1170876" y="409981"/>
                  <a:pt x="1186453" y="430750"/>
                </a:cubicBezTo>
                <a:cubicBezTo>
                  <a:pt x="1213299" y="538133"/>
                  <a:pt x="1187397" y="453104"/>
                  <a:pt x="1216681" y="521434"/>
                </a:cubicBezTo>
                <a:cubicBezTo>
                  <a:pt x="1234950" y="564062"/>
                  <a:pt x="1212621" y="523203"/>
                  <a:pt x="1231795" y="574334"/>
                </a:cubicBezTo>
                <a:cubicBezTo>
                  <a:pt x="1235750" y="584882"/>
                  <a:pt x="1241871" y="594486"/>
                  <a:pt x="1246909" y="604562"/>
                </a:cubicBezTo>
                <a:cubicBezTo>
                  <a:pt x="1249428" y="619676"/>
                  <a:pt x="1250434" y="635121"/>
                  <a:pt x="1254466" y="649904"/>
                </a:cubicBezTo>
                <a:cubicBezTo>
                  <a:pt x="1258035" y="662991"/>
                  <a:pt x="1264071" y="675293"/>
                  <a:pt x="1269580" y="687689"/>
                </a:cubicBezTo>
                <a:cubicBezTo>
                  <a:pt x="1279848" y="710792"/>
                  <a:pt x="1287077" y="717306"/>
                  <a:pt x="1292251" y="740588"/>
                </a:cubicBezTo>
                <a:cubicBezTo>
                  <a:pt x="1305826" y="801676"/>
                  <a:pt x="1288626" y="769158"/>
                  <a:pt x="1314922" y="808601"/>
                </a:cubicBezTo>
                <a:cubicBezTo>
                  <a:pt x="1320860" y="844228"/>
                  <a:pt x="1321018" y="852608"/>
                  <a:pt x="1330036" y="884172"/>
                </a:cubicBezTo>
                <a:cubicBezTo>
                  <a:pt x="1332224" y="891831"/>
                  <a:pt x="1335802" y="899081"/>
                  <a:pt x="1337593" y="906843"/>
                </a:cubicBezTo>
                <a:cubicBezTo>
                  <a:pt x="1343369" y="931874"/>
                  <a:pt x="1346477" y="957491"/>
                  <a:pt x="1352707" y="982413"/>
                </a:cubicBezTo>
                <a:cubicBezTo>
                  <a:pt x="1355226" y="992489"/>
                  <a:pt x="1358011" y="1002502"/>
                  <a:pt x="1360264" y="1012641"/>
                </a:cubicBezTo>
                <a:cubicBezTo>
                  <a:pt x="1364255" y="1030600"/>
                  <a:pt x="1369238" y="1062231"/>
                  <a:pt x="1375379" y="1080654"/>
                </a:cubicBezTo>
                <a:cubicBezTo>
                  <a:pt x="1379669" y="1093523"/>
                  <a:pt x="1385730" y="1105737"/>
                  <a:pt x="1390493" y="1118439"/>
                </a:cubicBezTo>
                <a:cubicBezTo>
                  <a:pt x="1412326" y="1176660"/>
                  <a:pt x="1381787" y="1099877"/>
                  <a:pt x="1405607" y="1171339"/>
                </a:cubicBezTo>
                <a:cubicBezTo>
                  <a:pt x="1409897" y="1184208"/>
                  <a:pt x="1415683" y="1196529"/>
                  <a:pt x="1420721" y="1209124"/>
                </a:cubicBezTo>
                <a:cubicBezTo>
                  <a:pt x="1423479" y="1228433"/>
                  <a:pt x="1427612" y="1270324"/>
                  <a:pt x="1435835" y="1292251"/>
                </a:cubicBezTo>
                <a:cubicBezTo>
                  <a:pt x="1452056" y="1335506"/>
                  <a:pt x="1449123" y="1307618"/>
                  <a:pt x="1458506" y="1345150"/>
                </a:cubicBezTo>
                <a:cubicBezTo>
                  <a:pt x="1473155" y="1403748"/>
                  <a:pt x="1456036" y="1362881"/>
                  <a:pt x="1481177" y="1413163"/>
                </a:cubicBezTo>
                <a:cubicBezTo>
                  <a:pt x="1485442" y="1443020"/>
                  <a:pt x="1488925" y="1474382"/>
                  <a:pt x="1496291" y="1503848"/>
                </a:cubicBezTo>
                <a:cubicBezTo>
                  <a:pt x="1498223" y="1511576"/>
                  <a:pt x="1502120" y="1518743"/>
                  <a:pt x="1503848" y="1526519"/>
                </a:cubicBezTo>
                <a:cubicBezTo>
                  <a:pt x="1507172" y="1541477"/>
                  <a:pt x="1507689" y="1556996"/>
                  <a:pt x="1511405" y="1571861"/>
                </a:cubicBezTo>
                <a:cubicBezTo>
                  <a:pt x="1515269" y="1587317"/>
                  <a:pt x="1521481" y="1602089"/>
                  <a:pt x="1526519" y="1617203"/>
                </a:cubicBezTo>
                <a:lnTo>
                  <a:pt x="1534076" y="1639874"/>
                </a:lnTo>
                <a:cubicBezTo>
                  <a:pt x="1536595" y="1647431"/>
                  <a:pt x="1537214" y="1655917"/>
                  <a:pt x="1541633" y="1662545"/>
                </a:cubicBezTo>
                <a:cubicBezTo>
                  <a:pt x="1558144" y="1687312"/>
                  <a:pt x="1556747" y="1676134"/>
                  <a:pt x="1556747" y="169277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1362783" y="2146250"/>
            <a:ext cx="762000" cy="45719"/>
          </a:xfrm>
          <a:custGeom>
            <a:avLst/>
            <a:gdLst>
              <a:gd name="connsiteX0" fmla="*/ 0 w 869058"/>
              <a:gd name="connsiteY0" fmla="*/ 0 h 7732"/>
              <a:gd name="connsiteX1" fmla="*/ 869058 w 869058"/>
              <a:gd name="connsiteY1" fmla="*/ 7557 h 7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9058" h="7732">
                <a:moveTo>
                  <a:pt x="0" y="0"/>
                </a:moveTo>
                <a:cubicBezTo>
                  <a:pt x="612104" y="9564"/>
                  <a:pt x="322414" y="7557"/>
                  <a:pt x="869058" y="755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344228" y="2102303"/>
            <a:ext cx="356281" cy="77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886783" y="1786870"/>
            <a:ext cx="1237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Correlation</a:t>
            </a:r>
          </a:p>
          <a:p>
            <a:r>
              <a:rPr lang="en-US" dirty="0"/>
              <a:t>with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220783" y="75940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163935" y="1235255"/>
            <a:ext cx="1172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Kernel 3x3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17686" y="653534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feature map 5x5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87914" y="935996"/>
            <a:ext cx="169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image 7x7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43200" y="2837470"/>
            <a:ext cx="617220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For each dimension, N=</a:t>
            </a:r>
            <a:r>
              <a:rPr lang="en-US" dirty="0" err="1">
                <a:solidFill>
                  <a:srgbClr val="FF0000"/>
                </a:solidFill>
              </a:rPr>
              <a:t>image_width</a:t>
            </a:r>
            <a:r>
              <a:rPr lang="en-US" dirty="0">
                <a:solidFill>
                  <a:srgbClr val="FF0000"/>
                </a:solidFill>
              </a:rPr>
              <a:t>, m=kernel (mask) width, s=step size, </a:t>
            </a:r>
            <a:r>
              <a:rPr lang="en-US" dirty="0" err="1">
                <a:solidFill>
                  <a:srgbClr val="FF0000"/>
                </a:solidFill>
              </a:rPr>
              <a:t>output_feature_map_width</a:t>
            </a:r>
            <a:r>
              <a:rPr lang="en-US" dirty="0">
                <a:solidFill>
                  <a:srgbClr val="FF0000"/>
                </a:solidFill>
              </a:rPr>
              <a:t>={ [(N-m)/s]+1}</a:t>
            </a:r>
            <a:endParaRPr lang="en-US" dirty="0"/>
          </a:p>
        </p:txBody>
      </p:sp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1AD2D6DB-268A-4BCF-B996-FA73912F6C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086672"/>
              </p:ext>
            </p:extLst>
          </p:nvPr>
        </p:nvGraphicFramePr>
        <p:xfrm>
          <a:off x="6142672" y="975905"/>
          <a:ext cx="18964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9280">
                  <a:extLst>
                    <a:ext uri="{9D8B030D-6E8A-4147-A177-3AD203B41FA5}">
                      <a16:colId xmlns:a16="http://schemas.microsoft.com/office/drawing/2014/main" val="1284962673"/>
                    </a:ext>
                  </a:extLst>
                </a:gridCol>
                <a:gridCol w="379280">
                  <a:extLst>
                    <a:ext uri="{9D8B030D-6E8A-4147-A177-3AD203B41FA5}">
                      <a16:colId xmlns:a16="http://schemas.microsoft.com/office/drawing/2014/main" val="3901484615"/>
                    </a:ext>
                  </a:extLst>
                </a:gridCol>
                <a:gridCol w="379280">
                  <a:extLst>
                    <a:ext uri="{9D8B030D-6E8A-4147-A177-3AD203B41FA5}">
                      <a16:colId xmlns:a16="http://schemas.microsoft.com/office/drawing/2014/main" val="3867861813"/>
                    </a:ext>
                  </a:extLst>
                </a:gridCol>
                <a:gridCol w="379280">
                  <a:extLst>
                    <a:ext uri="{9D8B030D-6E8A-4147-A177-3AD203B41FA5}">
                      <a16:colId xmlns:a16="http://schemas.microsoft.com/office/drawing/2014/main" val="3039772650"/>
                    </a:ext>
                  </a:extLst>
                </a:gridCol>
                <a:gridCol w="379280">
                  <a:extLst>
                    <a:ext uri="{9D8B030D-6E8A-4147-A177-3AD203B41FA5}">
                      <a16:colId xmlns:a16="http://schemas.microsoft.com/office/drawing/2014/main" val="3577382861"/>
                    </a:ext>
                  </a:extLst>
                </a:gridCol>
              </a:tblGrid>
              <a:tr h="219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10768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3982238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987711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688609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95499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D00DCA0-D07A-4257-94FB-F63D0B8B9C74}"/>
              </a:ext>
            </a:extLst>
          </p:cNvPr>
          <p:cNvSpPr txBox="1"/>
          <p:nvPr/>
        </p:nvSpPr>
        <p:spPr>
          <a:xfrm>
            <a:off x="290005" y="6215746"/>
            <a:ext cx="7633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Zero padding may be added to the input image  if (N-m)/s is not an integer, see</a:t>
            </a:r>
          </a:p>
          <a:p>
            <a:r>
              <a:rPr lang="en-US" dirty="0">
                <a:hlinkClick r:id="rId2"/>
              </a:rPr>
              <a:t>https://deeplizard.com/learn/video/qSTv_m-KFk0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0942044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B7D72-E27E-42CA-9CCB-8B9EC67B8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7593"/>
            <a:ext cx="8229600" cy="1143000"/>
          </a:xfrm>
        </p:spPr>
        <p:txBody>
          <a:bodyPr/>
          <a:lstStyle/>
          <a:p>
            <a:r>
              <a:rPr lang="en-US" dirty="0"/>
              <a:t>Zero padding (p) in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63D2F-D9BB-4CA1-B9B1-0DC1269F6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000" y="1234356"/>
            <a:ext cx="6466900" cy="5172962"/>
          </a:xfrm>
        </p:spPr>
        <p:txBody>
          <a:bodyPr>
            <a:normAutofit fontScale="25000" lnSpcReduction="20000"/>
          </a:bodyPr>
          <a:lstStyle/>
          <a:p>
            <a:r>
              <a:rPr lang="en-US" sz="9600" dirty="0"/>
              <a:t>A square image is </a:t>
            </a:r>
            <a:r>
              <a:rPr lang="en-US" sz="9600" dirty="0" err="1"/>
              <a:t>NxN</a:t>
            </a:r>
            <a:r>
              <a:rPr lang="en-US" sz="9600" dirty="0"/>
              <a:t>=128x128, a Convolution Neural Network CNN is using a kernel of size </a:t>
            </a:r>
            <a:r>
              <a:rPr lang="en-US" sz="9600" dirty="0" err="1"/>
              <a:t>mxm</a:t>
            </a:r>
            <a:r>
              <a:rPr lang="en-US" sz="9600" dirty="0"/>
              <a:t>=7x7, step size (stride)  =3. Find the feature map size </a:t>
            </a:r>
            <a:r>
              <a:rPr lang="en-US" sz="9600" dirty="0" err="1"/>
              <a:t>DxD</a:t>
            </a:r>
            <a:r>
              <a:rPr lang="en-US" sz="9600" dirty="0"/>
              <a:t>.</a:t>
            </a:r>
          </a:p>
          <a:p>
            <a:r>
              <a:rPr lang="en-US" sz="9600" dirty="0"/>
              <a:t>Use the formula D=(((N-m)/s)+1)=(((128-7)/3)+1)=41.3, not an integer, so what to do?</a:t>
            </a:r>
          </a:p>
          <a:p>
            <a:r>
              <a:rPr lang="en-US" sz="9600" dirty="0"/>
              <a:t>Use the formula D=(((N-m+2*p)/s)+1)= </a:t>
            </a:r>
            <a:r>
              <a:rPr lang="en-US" sz="9600" dirty="0" err="1"/>
              <a:t>output_feature_map_width</a:t>
            </a:r>
            <a:r>
              <a:rPr lang="en-US" sz="9600" dirty="0"/>
              <a:t> (must be an integer)</a:t>
            </a:r>
          </a:p>
          <a:p>
            <a:r>
              <a:rPr lang="en-US" sz="9600" dirty="0"/>
              <a:t>p=Zero-padding (add ‘0’ to the input image, each side is p pixels), p is an integer and use the smallest value of p to make D an integer.</a:t>
            </a:r>
          </a:p>
          <a:p>
            <a:r>
              <a:rPr lang="en-US" sz="9600" dirty="0"/>
              <a:t>In case the result D is not an integer,</a:t>
            </a:r>
          </a:p>
          <a:p>
            <a:r>
              <a:rPr lang="en-US" sz="9600" dirty="0"/>
              <a:t>Therefore, N=128,m=7,s=3, make p=1</a:t>
            </a:r>
          </a:p>
          <a:p>
            <a:r>
              <a:rPr lang="en-US" sz="9600" dirty="0"/>
              <a:t>D=(((N-m+2*p)/s)+1)=(((128-7+2)/3)+1)=42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DD21B0-76AF-42B0-B2EC-98DB987E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A3F398-E052-46B3-8B66-AA2043F63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38</a:t>
            </a:fld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442E14-9F4F-45F3-8AE9-AB18933667B7}"/>
              </a:ext>
            </a:extLst>
          </p:cNvPr>
          <p:cNvSpPr/>
          <p:nvPr/>
        </p:nvSpPr>
        <p:spPr>
          <a:xfrm>
            <a:off x="7173073" y="2578814"/>
            <a:ext cx="904127" cy="85018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Original image</a:t>
            </a:r>
          </a:p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09FFA1-17D1-437F-BC3A-C4D6E4265081}"/>
              </a:ext>
            </a:extLst>
          </p:cNvPr>
          <p:cNvSpPr/>
          <p:nvPr/>
        </p:nvSpPr>
        <p:spPr>
          <a:xfrm>
            <a:off x="7010400" y="2438397"/>
            <a:ext cx="1219200" cy="114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BF50FC-278E-470D-A867-EFF448586752}"/>
              </a:ext>
            </a:extLst>
          </p:cNvPr>
          <p:cNvCxnSpPr/>
          <p:nvPr/>
        </p:nvCxnSpPr>
        <p:spPr>
          <a:xfrm>
            <a:off x="8077200" y="3962400"/>
            <a:ext cx="1524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0A19270-9052-4A77-A1E3-9AC5DAF43149}"/>
              </a:ext>
            </a:extLst>
          </p:cNvPr>
          <p:cNvCxnSpPr/>
          <p:nvPr/>
        </p:nvCxnSpPr>
        <p:spPr>
          <a:xfrm>
            <a:off x="8077200" y="3429000"/>
            <a:ext cx="0" cy="76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C0B216-87E5-42A7-A847-6815BD0D4AB5}"/>
              </a:ext>
            </a:extLst>
          </p:cNvPr>
          <p:cNvCxnSpPr/>
          <p:nvPr/>
        </p:nvCxnSpPr>
        <p:spPr>
          <a:xfrm>
            <a:off x="8209052" y="3439836"/>
            <a:ext cx="0" cy="76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F80B965-566E-4A34-B78F-8B4F054637C8}"/>
              </a:ext>
            </a:extLst>
          </p:cNvPr>
          <p:cNvSpPr txBox="1"/>
          <p:nvPr/>
        </p:nvSpPr>
        <p:spPr>
          <a:xfrm>
            <a:off x="7984751" y="432158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A5B97E-DF0A-45EB-8411-46C13DE3F640}"/>
              </a:ext>
            </a:extLst>
          </p:cNvPr>
          <p:cNvCxnSpPr/>
          <p:nvPr/>
        </p:nvCxnSpPr>
        <p:spPr>
          <a:xfrm>
            <a:off x="7010400" y="3860549"/>
            <a:ext cx="1524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A373644-F736-477C-A5FC-221EB7819C65}"/>
              </a:ext>
            </a:extLst>
          </p:cNvPr>
          <p:cNvCxnSpPr/>
          <p:nvPr/>
        </p:nvCxnSpPr>
        <p:spPr>
          <a:xfrm>
            <a:off x="7010400" y="3327149"/>
            <a:ext cx="0" cy="76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970B07-A1A4-465E-873C-B51B0DDF75B6}"/>
              </a:ext>
            </a:extLst>
          </p:cNvPr>
          <p:cNvCxnSpPr/>
          <p:nvPr/>
        </p:nvCxnSpPr>
        <p:spPr>
          <a:xfrm>
            <a:off x="7142252" y="3337985"/>
            <a:ext cx="0" cy="76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88EA05B-57C7-42E2-A57C-CB26CF765F68}"/>
              </a:ext>
            </a:extLst>
          </p:cNvPr>
          <p:cNvSpPr txBox="1"/>
          <p:nvPr/>
        </p:nvSpPr>
        <p:spPr>
          <a:xfrm>
            <a:off x="6933353" y="424155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B0CB94-F340-49D3-9A4B-515E03A4D9C9}"/>
              </a:ext>
            </a:extLst>
          </p:cNvPr>
          <p:cNvCxnSpPr>
            <a:cxnSpLocks/>
          </p:cNvCxnSpPr>
          <p:nvPr/>
        </p:nvCxnSpPr>
        <p:spPr>
          <a:xfrm rot="16200000">
            <a:off x="8509291" y="2078685"/>
            <a:ext cx="0" cy="76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62BE0FE-7147-4405-9A1F-BA0E0F139BD0}"/>
              </a:ext>
            </a:extLst>
          </p:cNvPr>
          <p:cNvCxnSpPr>
            <a:cxnSpLocks/>
          </p:cNvCxnSpPr>
          <p:nvPr/>
        </p:nvCxnSpPr>
        <p:spPr>
          <a:xfrm rot="16200000">
            <a:off x="8473332" y="2215394"/>
            <a:ext cx="0" cy="76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54C40E3-9814-40A9-BC07-3B13C20394AE}"/>
              </a:ext>
            </a:extLst>
          </p:cNvPr>
          <p:cNvSpPr txBox="1"/>
          <p:nvPr/>
        </p:nvSpPr>
        <p:spPr>
          <a:xfrm rot="16200000">
            <a:off x="8214701" y="2346874"/>
            <a:ext cx="249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E0188A9-00E7-4E3C-8D14-0B17B0A4AFA1}"/>
              </a:ext>
            </a:extLst>
          </p:cNvPr>
          <p:cNvCxnSpPr>
            <a:cxnSpLocks/>
          </p:cNvCxnSpPr>
          <p:nvPr/>
        </p:nvCxnSpPr>
        <p:spPr>
          <a:xfrm>
            <a:off x="8509291" y="2438397"/>
            <a:ext cx="0" cy="2177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8752A43-4EF9-4241-8D03-7C7C3F4B3452}"/>
              </a:ext>
            </a:extLst>
          </p:cNvPr>
          <p:cNvSpPr txBox="1"/>
          <p:nvPr/>
        </p:nvSpPr>
        <p:spPr>
          <a:xfrm>
            <a:off x="6451250" y="1554321"/>
            <a:ext cx="2528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after zero padding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464A1D5-2D4A-4EE3-8A9B-A1EA88A30234}"/>
              </a:ext>
            </a:extLst>
          </p:cNvPr>
          <p:cNvCxnSpPr/>
          <p:nvPr/>
        </p:nvCxnSpPr>
        <p:spPr>
          <a:xfrm>
            <a:off x="7239847" y="1923653"/>
            <a:ext cx="227753" cy="524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5886EDD-A1B2-4EE6-8995-5C8F627EBC9F}"/>
              </a:ext>
            </a:extLst>
          </p:cNvPr>
          <p:cNvSpPr txBox="1"/>
          <p:nvPr/>
        </p:nvSpPr>
        <p:spPr>
          <a:xfrm>
            <a:off x="6807076" y="4698606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White areas: Zeros are added to the image</a:t>
            </a:r>
          </a:p>
          <a:p>
            <a:endParaRPr lang="en-US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46D62BE-7F91-403D-A16B-7EC84ADB8F07}"/>
              </a:ext>
            </a:extLst>
          </p:cNvPr>
          <p:cNvCxnSpPr>
            <a:cxnSpLocks/>
          </p:cNvCxnSpPr>
          <p:nvPr/>
        </p:nvCxnSpPr>
        <p:spPr>
          <a:xfrm flipH="1" flipV="1">
            <a:off x="7076326" y="3459971"/>
            <a:ext cx="543674" cy="1303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6EF0C19-AE47-4190-B5FF-C967626366AE}"/>
              </a:ext>
            </a:extLst>
          </p:cNvPr>
          <p:cNvSpPr txBox="1"/>
          <p:nvPr/>
        </p:nvSpPr>
        <p:spPr>
          <a:xfrm>
            <a:off x="685800" y="6538912"/>
            <a:ext cx="35780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 : </a:t>
            </a:r>
            <a:r>
              <a:rPr lang="en-US" sz="1400" u="sng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https://datahacker.rs/what-is-padding-cnn/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823027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01000" cy="334962"/>
          </a:xfrm>
        </p:spPr>
        <p:txBody>
          <a:bodyPr>
            <a:noAutofit/>
          </a:bodyPr>
          <a:lstStyle/>
          <a:p>
            <a:pPr algn="l"/>
            <a:r>
              <a:rPr lang="en-US" sz="2400" dirty="0"/>
              <a:t>How to feed one feature layer to multiple features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36" y="3820068"/>
            <a:ext cx="3352800" cy="19351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You can combine multiple feature maps of one layer into one feature map in the next layer</a:t>
            </a:r>
          </a:p>
          <a:p>
            <a:r>
              <a:rPr lang="en-US" dirty="0"/>
              <a:t>See next slide for details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39</a:t>
            </a:fld>
            <a:endParaRPr lang="en-US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81000" y="6204466"/>
            <a:ext cx="7128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https://link.springer.com/content/pdf/10.1007%2F978-3-642-25191-7.pdf</a:t>
            </a: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317" y="3344613"/>
            <a:ext cx="5608462" cy="288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930512"/>
            <a:ext cx="8505825" cy="2414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76600" y="3200400"/>
            <a:ext cx="1592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 feature maps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6400800" y="3276600"/>
            <a:ext cx="1371600" cy="9144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3733800" y="4787650"/>
            <a:ext cx="7620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848100" y="4894331"/>
            <a:ext cx="7620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963217" y="5013546"/>
            <a:ext cx="7620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191000" y="2743200"/>
            <a:ext cx="0" cy="457200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43000" y="608673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Layer 1                       Layer 2             Layer 3              Layer 4    Layer 5  Layer 6</a:t>
            </a:r>
          </a:p>
        </p:txBody>
      </p:sp>
      <p:sp>
        <p:nvSpPr>
          <p:cNvPr id="8" name="Freeform 7"/>
          <p:cNvSpPr/>
          <p:nvPr/>
        </p:nvSpPr>
        <p:spPr>
          <a:xfrm>
            <a:off x="4443095" y="2948714"/>
            <a:ext cx="1148080" cy="218891"/>
          </a:xfrm>
          <a:custGeom>
            <a:avLst/>
            <a:gdLst>
              <a:gd name="connsiteX0" fmla="*/ 0 w 1148080"/>
              <a:gd name="connsiteY0" fmla="*/ 45720 h 218891"/>
              <a:gd name="connsiteX1" fmla="*/ 482600 w 1148080"/>
              <a:gd name="connsiteY1" fmla="*/ 218440 h 218891"/>
              <a:gd name="connsiteX2" fmla="*/ 1148080 w 1148080"/>
              <a:gd name="connsiteY2" fmla="*/ 0 h 218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8080" h="218891">
                <a:moveTo>
                  <a:pt x="0" y="45720"/>
                </a:moveTo>
                <a:cubicBezTo>
                  <a:pt x="145626" y="135890"/>
                  <a:pt x="291253" y="226060"/>
                  <a:pt x="482600" y="218440"/>
                </a:cubicBezTo>
                <a:cubicBezTo>
                  <a:pt x="673947" y="210820"/>
                  <a:pt x="911013" y="105410"/>
                  <a:pt x="1148080" y="0"/>
                </a:cubicBezTo>
              </a:path>
            </a:pathLst>
          </a:custGeom>
          <a:noFill/>
          <a:ln w="44450">
            <a:solidFill>
              <a:schemeClr val="accent2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71800" y="3058160"/>
            <a:ext cx="5867400" cy="329819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863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Overview of this note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Prerequisite: knowledge of Fully connected Back Propagation Neural Networks (BPNN), in the last lecture</a:t>
            </a:r>
          </a:p>
          <a:p>
            <a:r>
              <a:rPr lang="en-US" altLang="en-US" dirty="0"/>
              <a:t>Convolution neural networks (CNN)</a:t>
            </a:r>
          </a:p>
          <a:p>
            <a:pPr lvl="1"/>
            <a:r>
              <a:rPr lang="en-US" altLang="en-US" dirty="0"/>
              <a:t>Part A2: feed forward of CNN</a:t>
            </a:r>
          </a:p>
          <a:p>
            <a:pPr lvl="1"/>
            <a:r>
              <a:rPr lang="en-US" altLang="en-US" dirty="0"/>
              <a:t>Part A3: feed backward of CNN</a:t>
            </a:r>
          </a:p>
          <a:p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r>
              <a:rPr lang="en-US" altLang="en-US">
                <a:solidFill>
                  <a:srgbClr val="898989"/>
                </a:solidFill>
              </a:rPr>
              <a:t>CNN. g.2c2</a:t>
            </a:r>
          </a:p>
        </p:txBody>
      </p:sp>
      <p:sp>
        <p:nvSpPr>
          <p:cNvPr id="512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B92B20B-0FB6-4692-A3E1-B9EB5650D334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40</a:t>
            </a:fld>
            <a:endParaRPr lang="en-US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1" y="136525"/>
            <a:ext cx="7170738" cy="6427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955099"/>
            <a:ext cx="5580395" cy="158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0895CC7-761C-400F-B90A-0BAAD228CE50}"/>
              </a:ext>
            </a:extLst>
          </p:cNvPr>
          <p:cNvSpPr/>
          <p:nvPr/>
        </p:nvSpPr>
        <p:spPr>
          <a:xfrm>
            <a:off x="2438400" y="152400"/>
            <a:ext cx="1295400" cy="3276600"/>
          </a:xfrm>
          <a:prstGeom prst="ellipse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01731C6-AB8A-4BF7-9AFB-95DA1063924E}"/>
              </a:ext>
            </a:extLst>
          </p:cNvPr>
          <p:cNvSpPr/>
          <p:nvPr/>
        </p:nvSpPr>
        <p:spPr>
          <a:xfrm>
            <a:off x="3544584" y="85335"/>
            <a:ext cx="2106203" cy="541389"/>
          </a:xfrm>
          <a:custGeom>
            <a:avLst/>
            <a:gdLst>
              <a:gd name="connsiteX0" fmla="*/ 0 w 2106203"/>
              <a:gd name="connsiteY0" fmla="*/ 490018 h 541389"/>
              <a:gd name="connsiteX1" fmla="*/ 493160 w 2106203"/>
              <a:gd name="connsiteY1" fmla="*/ 140696 h 541389"/>
              <a:gd name="connsiteX2" fmla="*/ 1006868 w 2106203"/>
              <a:gd name="connsiteY2" fmla="*/ 17407 h 541389"/>
              <a:gd name="connsiteX3" fmla="*/ 1664414 w 2106203"/>
              <a:gd name="connsiteY3" fmla="*/ 58503 h 541389"/>
              <a:gd name="connsiteX4" fmla="*/ 2106203 w 2106203"/>
              <a:gd name="connsiteY4" fmla="*/ 541389 h 541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6203" h="541389">
                <a:moveTo>
                  <a:pt x="0" y="490018"/>
                </a:moveTo>
                <a:cubicBezTo>
                  <a:pt x="162674" y="354741"/>
                  <a:pt x="325349" y="219464"/>
                  <a:pt x="493160" y="140696"/>
                </a:cubicBezTo>
                <a:cubicBezTo>
                  <a:pt x="660971" y="61927"/>
                  <a:pt x="811659" y="31106"/>
                  <a:pt x="1006868" y="17407"/>
                </a:cubicBezTo>
                <a:cubicBezTo>
                  <a:pt x="1202077" y="3708"/>
                  <a:pt x="1481192" y="-28827"/>
                  <a:pt x="1664414" y="58503"/>
                </a:cubicBezTo>
                <a:cubicBezTo>
                  <a:pt x="1847636" y="145833"/>
                  <a:pt x="1976919" y="343611"/>
                  <a:pt x="2106203" y="541389"/>
                </a:cubicBezTo>
              </a:path>
            </a:pathLst>
          </a:custGeom>
          <a:noFill/>
          <a:ln>
            <a:solidFill>
              <a:srgbClr val="00B0F0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16C986-A69A-4F2F-9B06-11382268B669}"/>
              </a:ext>
            </a:extLst>
          </p:cNvPr>
          <p:cNvSpPr/>
          <p:nvPr/>
        </p:nvSpPr>
        <p:spPr>
          <a:xfrm>
            <a:off x="4073703" y="290175"/>
            <a:ext cx="1295400" cy="3276600"/>
          </a:xfrm>
          <a:prstGeom prst="ellipse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49AC210-A9D7-4178-B069-7B6F4BFC5965}"/>
              </a:ext>
            </a:extLst>
          </p:cNvPr>
          <p:cNvSpPr/>
          <p:nvPr/>
        </p:nvSpPr>
        <p:spPr>
          <a:xfrm>
            <a:off x="5198298" y="2517169"/>
            <a:ext cx="914826" cy="680297"/>
          </a:xfrm>
          <a:custGeom>
            <a:avLst/>
            <a:gdLst>
              <a:gd name="connsiteX0" fmla="*/ 41522 w 914826"/>
              <a:gd name="connsiteY0" fmla="*/ 472611 h 680297"/>
              <a:gd name="connsiteX1" fmla="*/ 41522 w 914826"/>
              <a:gd name="connsiteY1" fmla="*/ 523982 h 680297"/>
              <a:gd name="connsiteX2" fmla="*/ 473037 w 914826"/>
              <a:gd name="connsiteY2" fmla="*/ 657546 h 680297"/>
              <a:gd name="connsiteX3" fmla="*/ 914826 w 914826"/>
              <a:gd name="connsiteY3" fmla="*/ 0 h 68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826" h="680297">
                <a:moveTo>
                  <a:pt x="41522" y="472611"/>
                </a:moveTo>
                <a:cubicBezTo>
                  <a:pt x="5562" y="482885"/>
                  <a:pt x="-30397" y="493160"/>
                  <a:pt x="41522" y="523982"/>
                </a:cubicBezTo>
                <a:cubicBezTo>
                  <a:pt x="113441" y="554804"/>
                  <a:pt x="327486" y="744876"/>
                  <a:pt x="473037" y="657546"/>
                </a:cubicBezTo>
                <a:cubicBezTo>
                  <a:pt x="618588" y="570216"/>
                  <a:pt x="766707" y="285108"/>
                  <a:pt x="914826" y="0"/>
                </a:cubicBezTo>
              </a:path>
            </a:pathLst>
          </a:custGeom>
          <a:noFill/>
          <a:ln>
            <a:solidFill>
              <a:srgbClr val="FFC000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E3DBE6-13AD-4367-9EC7-796D722E0464}"/>
              </a:ext>
            </a:extLst>
          </p:cNvPr>
          <p:cNvSpPr/>
          <p:nvPr/>
        </p:nvSpPr>
        <p:spPr>
          <a:xfrm>
            <a:off x="5585717" y="319088"/>
            <a:ext cx="1119883" cy="1050925"/>
          </a:xfrm>
          <a:prstGeom prst="ellipse">
            <a:avLst/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9881B9-C84A-4B13-82C3-0DC9721FA8DB}"/>
              </a:ext>
            </a:extLst>
          </p:cNvPr>
          <p:cNvSpPr/>
          <p:nvPr/>
        </p:nvSpPr>
        <p:spPr>
          <a:xfrm>
            <a:off x="5585717" y="1366601"/>
            <a:ext cx="1196083" cy="1109292"/>
          </a:xfrm>
          <a:prstGeom prst="ellipse">
            <a:avLst/>
          </a:prstGeom>
          <a:noFill/>
          <a:ln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04D1CF-5F32-416C-A76D-8BF1A4ABA31E}"/>
              </a:ext>
            </a:extLst>
          </p:cNvPr>
          <p:cNvSpPr txBox="1"/>
          <p:nvPr/>
        </p:nvSpPr>
        <p:spPr>
          <a:xfrm>
            <a:off x="6106036" y="2758338"/>
            <a:ext cx="28795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This is to show how to use 3 input features maps (e.g. RGB color) to become 2 output maps</a:t>
            </a:r>
          </a:p>
        </p:txBody>
      </p:sp>
    </p:spTree>
    <p:extLst>
      <p:ext uri="{BB962C8B-B14F-4D97-AF65-F5344CB8AC3E}">
        <p14:creationId xmlns:p14="http://schemas.microsoft.com/office/powerpoint/2010/main" val="28159552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1838"/>
          </a:xfrm>
        </p:spPr>
        <p:txBody>
          <a:bodyPr/>
          <a:lstStyle/>
          <a:p>
            <a:r>
              <a:rPr lang="en-US" dirty="0">
                <a:hlinkClick r:id="rId2"/>
              </a:rPr>
              <a:t>A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38100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Input is three 7x7 images (e.g. RGB)</a:t>
            </a:r>
          </a:p>
          <a:p>
            <a:r>
              <a:rPr lang="en-US" dirty="0"/>
              <a:t>Shift step size is 2 pixels rather than 1, therefore the output is 3x3 for each feature map</a:t>
            </a:r>
          </a:p>
          <a:p>
            <a:r>
              <a:rPr lang="en-US" dirty="0"/>
              <a:t>Generate 2 output feature maps </a:t>
            </a:r>
          </a:p>
          <a:p>
            <a:pPr lvl="1"/>
            <a:r>
              <a:rPr lang="en-US" dirty="0"/>
              <a:t>0[:,:,0] </a:t>
            </a:r>
          </a:p>
          <a:p>
            <a:pPr lvl="1"/>
            <a:r>
              <a:rPr lang="en-US" dirty="0"/>
              <a:t>0[:,:,1] 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41</a:t>
            </a:fld>
            <a:endParaRPr lang="en-US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6096000"/>
            <a:ext cx="4759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http://cs231n.github.io/convolutional-networks/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96000" y="76200"/>
            <a:ext cx="2698634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2*1+1*-1+1*-1+2*-1</a:t>
            </a:r>
          </a:p>
          <a:p>
            <a:r>
              <a:rPr lang="en-US" sz="1400" dirty="0"/>
              <a:t>+</a:t>
            </a:r>
          </a:p>
          <a:p>
            <a:r>
              <a:rPr lang="en-US" sz="1400" dirty="0"/>
              <a:t>2*-1+2*-1+1*-1</a:t>
            </a:r>
          </a:p>
          <a:p>
            <a:r>
              <a:rPr lang="en-US" sz="1400" dirty="0"/>
              <a:t>+</a:t>
            </a:r>
          </a:p>
          <a:p>
            <a:r>
              <a:rPr lang="en-US" sz="1400" dirty="0"/>
              <a:t>2*1+2*1= -3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371600"/>
            <a:ext cx="4280483" cy="383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2" name="Straight Arrow Connector 41"/>
          <p:cNvCxnSpPr/>
          <p:nvPr/>
        </p:nvCxnSpPr>
        <p:spPr>
          <a:xfrm>
            <a:off x="7086600" y="1143000"/>
            <a:ext cx="914400" cy="1219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cxnSpLocks/>
            <a:stCxn id="12" idx="0"/>
          </p:cNvCxnSpPr>
          <p:nvPr/>
        </p:nvCxnSpPr>
        <p:spPr>
          <a:xfrm flipV="1">
            <a:off x="5130841" y="304800"/>
            <a:ext cx="1041359" cy="1481331"/>
          </a:xfrm>
          <a:prstGeom prst="straightConnector1">
            <a:avLst/>
          </a:prstGeom>
          <a:ln w="34925" cmpd="thickThin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</p:cNvCxnSpPr>
          <p:nvPr/>
        </p:nvCxnSpPr>
        <p:spPr>
          <a:xfrm flipV="1">
            <a:off x="5085000" y="660976"/>
            <a:ext cx="1087200" cy="2524009"/>
          </a:xfrm>
          <a:prstGeom prst="straightConnector1">
            <a:avLst/>
          </a:prstGeom>
          <a:ln w="34925" cmpd="thickThin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cxnSpLocks/>
          </p:cNvCxnSpPr>
          <p:nvPr/>
        </p:nvCxnSpPr>
        <p:spPr>
          <a:xfrm flipV="1">
            <a:off x="5053542" y="1143001"/>
            <a:ext cx="1194858" cy="3105586"/>
          </a:xfrm>
          <a:prstGeom prst="straightConnector1">
            <a:avLst/>
          </a:prstGeom>
          <a:ln w="34925" cmpd="thickThin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09600" y="5672177"/>
            <a:ext cx="4203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https://youtu.be/vAh_ZHtyJ0k</a:t>
            </a:r>
            <a:r>
              <a:rPr lang="en-US" dirty="0"/>
              <a:t> demo video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01" y="304800"/>
            <a:ext cx="129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adding 3 correlation results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7162800" y="457200"/>
            <a:ext cx="457201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813381" y="1786131"/>
            <a:ext cx="634920" cy="730747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894499" y="3055595"/>
            <a:ext cx="553801" cy="7307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880263" y="4248587"/>
            <a:ext cx="568037" cy="74251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1070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18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Exercise 4 </a:t>
            </a:r>
            <a:r>
              <a:rPr lang="en-US" sz="3200" dirty="0"/>
              <a:t>and</a:t>
            </a:r>
            <a:r>
              <a:rPr lang="en-US" sz="3200" dirty="0">
                <a:solidFill>
                  <a:srgbClr val="FF0000"/>
                </a:solidFill>
              </a:rPr>
              <a:t> another </a:t>
            </a:r>
            <a:r>
              <a:rPr lang="en-US" sz="3200" dirty="0">
                <a:hlinkClick r:id="rId2"/>
              </a:rPr>
              <a:t>demo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38100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Input is a 3 7x7 image (e.g. RGB)</a:t>
            </a:r>
          </a:p>
          <a:p>
            <a:r>
              <a:rPr lang="en-US" dirty="0"/>
              <a:t>Shift step size is 2 pixels rather than 1, therefore the output is 3x3 for each feature map</a:t>
            </a:r>
          </a:p>
          <a:p>
            <a:r>
              <a:rPr lang="en-US" dirty="0"/>
              <a:t>Generate 2 output feature maps </a:t>
            </a:r>
          </a:p>
          <a:p>
            <a:pPr lvl="1"/>
            <a:r>
              <a:rPr lang="en-US" dirty="0"/>
              <a:t>0[:,:,0] </a:t>
            </a:r>
          </a:p>
          <a:p>
            <a:pPr lvl="1"/>
            <a:r>
              <a:rPr lang="en-US" dirty="0"/>
              <a:t>0[:,:,1] </a:t>
            </a:r>
          </a:p>
          <a:p>
            <a:r>
              <a:rPr lang="en-US" dirty="0">
                <a:solidFill>
                  <a:srgbClr val="FF0000"/>
                </a:solidFill>
              </a:rPr>
              <a:t>Exercise 4</a:t>
            </a:r>
            <a:r>
              <a:rPr lang="en-US" dirty="0"/>
              <a:t>: verify the results in outputs:</a:t>
            </a:r>
          </a:p>
          <a:p>
            <a:pPr lvl="1"/>
            <a:r>
              <a:rPr lang="en-US" dirty="0"/>
              <a:t> 0[:,:,0] and 0[:,:,1] 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42</a:t>
            </a:fld>
            <a:endParaRPr lang="en-US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6096000"/>
            <a:ext cx="4759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http://cs231n.github.io/convolutional-networks/</a:t>
            </a:r>
            <a:endParaRPr lang="en-US" dirty="0"/>
          </a:p>
          <a:p>
            <a:endParaRPr 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507" y="1354709"/>
            <a:ext cx="4745385" cy="430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034330" y="224191"/>
            <a:ext cx="1790875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2*1+1*(-1)+1*1+</a:t>
            </a:r>
          </a:p>
          <a:p>
            <a:r>
              <a:rPr lang="en-US" dirty="0"/>
              <a:t>1*1+</a:t>
            </a:r>
          </a:p>
          <a:p>
            <a:r>
              <a:rPr lang="en-US" dirty="0"/>
              <a:t>1*1+1*(-1)=3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434130" y="853777"/>
            <a:ext cx="1600200" cy="69746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7034330" y="1147521"/>
            <a:ext cx="228601" cy="162529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2"/>
          </p:cNvCxnSpPr>
          <p:nvPr/>
        </p:nvCxnSpPr>
        <p:spPr>
          <a:xfrm>
            <a:off x="7929768" y="1147521"/>
            <a:ext cx="399962" cy="11657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824530" y="1551245"/>
            <a:ext cx="609600" cy="33528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729530" y="1310050"/>
            <a:ext cx="914399" cy="283199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419532" y="4904045"/>
            <a:ext cx="2002471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1*(-1)+</a:t>
            </a:r>
          </a:p>
          <a:p>
            <a:r>
              <a:rPr lang="en-US" dirty="0"/>
              <a:t>2*1+1*(1)+2*(-1)+</a:t>
            </a:r>
          </a:p>
          <a:p>
            <a:r>
              <a:rPr lang="en-US" dirty="0"/>
              <a:t>1*(-1)=-1</a:t>
            </a:r>
          </a:p>
          <a:p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7034330" y="2389445"/>
            <a:ext cx="838200" cy="2514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117745" y="1627445"/>
            <a:ext cx="554385" cy="5334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148603" y="2999045"/>
            <a:ext cx="554385" cy="5334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101270" y="4370645"/>
            <a:ext cx="554385" cy="5334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3523783" y="1938543"/>
            <a:ext cx="2853086" cy="3889037"/>
          </a:xfrm>
          <a:custGeom>
            <a:avLst/>
            <a:gdLst>
              <a:gd name="connsiteX0" fmla="*/ 563307 w 2853086"/>
              <a:gd name="connsiteY0" fmla="*/ 0 h 3889037"/>
              <a:gd name="connsiteX1" fmla="*/ 4087 w 2853086"/>
              <a:gd name="connsiteY1" fmla="*/ 3204178 h 3889037"/>
              <a:gd name="connsiteX2" fmla="*/ 820246 w 2853086"/>
              <a:gd name="connsiteY2" fmla="*/ 3816297 h 3889037"/>
              <a:gd name="connsiteX3" fmla="*/ 2853086 w 2853086"/>
              <a:gd name="connsiteY3" fmla="*/ 3854082 h 3889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3086" h="3889037">
                <a:moveTo>
                  <a:pt x="563307" y="0"/>
                </a:moveTo>
                <a:cubicBezTo>
                  <a:pt x="262285" y="1284064"/>
                  <a:pt x="-38736" y="2568129"/>
                  <a:pt x="4087" y="3204178"/>
                </a:cubicBezTo>
                <a:cubicBezTo>
                  <a:pt x="46910" y="3840227"/>
                  <a:pt x="345413" y="3707980"/>
                  <a:pt x="820246" y="3816297"/>
                </a:cubicBezTo>
                <a:cubicBezTo>
                  <a:pt x="1295079" y="3924614"/>
                  <a:pt x="2074082" y="3889348"/>
                  <a:pt x="2853086" y="3854082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3757730" y="3265745"/>
            <a:ext cx="360015" cy="266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28" idx="1"/>
          </p:cNvCxnSpPr>
          <p:nvPr/>
        </p:nvCxnSpPr>
        <p:spPr>
          <a:xfrm flipH="1">
            <a:off x="3527870" y="4637345"/>
            <a:ext cx="562267" cy="5053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292161" y="1845449"/>
            <a:ext cx="851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</a:t>
            </a:r>
            <a:r>
              <a:rPr lang="en-US" sz="1600" dirty="0">
                <a:sym typeface="Symbol" panose="05050102010706020507" pitchFamily="18" charset="2"/>
              </a:rPr>
              <a:t> </a:t>
            </a:r>
            <a:r>
              <a:rPr lang="en-US" sz="1600" dirty="0"/>
              <a:t>w0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62530" y="1131682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(In)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292161" y="2436828"/>
            <a:ext cx="851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</a:t>
            </a:r>
            <a:r>
              <a:rPr lang="en-US" sz="1600" dirty="0">
                <a:sym typeface="Symbol" panose="05050102010706020507" pitchFamily="18" charset="2"/>
              </a:rPr>
              <a:t>  </a:t>
            </a:r>
            <a:r>
              <a:rPr lang="en-US" sz="1600" dirty="0"/>
              <a:t>w1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20000" y="3292789"/>
            <a:ext cx="1585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=convolution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869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a program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7775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Example: Overview of</a:t>
            </a:r>
            <a:br>
              <a:rPr lang="en-US" altLang="en-US" dirty="0"/>
            </a:br>
            <a:r>
              <a:rPr lang="en-US" altLang="en-US" dirty="0" err="1"/>
              <a:t>Test_example_CNN.m</a:t>
            </a:r>
            <a:endParaRPr lang="en-US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625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/>
              <a:t>Read data base</a:t>
            </a: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/>
              <a:t>Part I: </a:t>
            </a: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err="1"/>
              <a:t>cnnsetup.m</a:t>
            </a:r>
            <a:endParaRPr lang="en-US" dirty="0"/>
          </a:p>
          <a:p>
            <a:pPr lvl="1" eaLnBrk="1" fontAlgn="auto" hangingPunct="1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en-US" dirty="0"/>
              <a:t>Layer 1: input layer (do nothing)</a:t>
            </a:r>
          </a:p>
          <a:p>
            <a:pPr lvl="1" eaLnBrk="1" fontAlgn="auto" hangingPunct="1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en-US" u="sng" dirty="0"/>
              <a:t>Layer 2</a:t>
            </a:r>
            <a:r>
              <a:rPr lang="en-US" u="sng" dirty="0">
                <a:sym typeface="Wingdings" panose="05000000000000000000" pitchFamily="2" charset="2"/>
              </a:rPr>
              <a:t> convolution(conv.) Layer, output maps=6, kernel size=5x5</a:t>
            </a:r>
          </a:p>
          <a:p>
            <a:pPr lvl="1" eaLnBrk="1" fontAlgn="auto" hangingPunct="1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en-US" dirty="0"/>
              <a:t>Layer 3</a:t>
            </a:r>
            <a:r>
              <a:rPr lang="en-US" dirty="0">
                <a:sym typeface="Wingdings" panose="05000000000000000000" pitchFamily="2" charset="2"/>
              </a:rPr>
              <a:t> sub-sample (subs.) Layer, scale=2</a:t>
            </a:r>
          </a:p>
          <a:p>
            <a:pPr lvl="1" eaLnBrk="1" fontAlgn="auto" hangingPunct="1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en-US" u="sng" dirty="0"/>
              <a:t>Layer 4</a:t>
            </a:r>
            <a:r>
              <a:rPr lang="en-US" u="sng" dirty="0">
                <a:sym typeface="Wingdings" panose="05000000000000000000" pitchFamily="2" charset="2"/>
              </a:rPr>
              <a:t> conv. Layer, output maps =12, kernel size=5x5</a:t>
            </a:r>
          </a:p>
          <a:p>
            <a:pPr lvl="1" eaLnBrk="1" fontAlgn="auto" hangingPunct="1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en-US" dirty="0"/>
              <a:t>Layer 5</a:t>
            </a:r>
            <a:r>
              <a:rPr lang="en-US" dirty="0">
                <a:sym typeface="Wingdings" panose="05000000000000000000" pitchFamily="2" charset="2"/>
              </a:rPr>
              <a:t> subs. Layer (output layer), scale =2</a:t>
            </a: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/>
              <a:t>Part 2: </a:t>
            </a: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err="1"/>
              <a:t>cnntrain.m</a:t>
            </a:r>
            <a:r>
              <a:rPr lang="en-US" dirty="0"/>
              <a:t> % train weights using 60,000 samples</a:t>
            </a:r>
          </a:p>
          <a:p>
            <a:pPr lvl="1" eaLnBrk="1" fontAlgn="auto" hangingPunct="1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en-US" dirty="0" err="1"/>
              <a:t>cnnff</a:t>
            </a:r>
            <a:r>
              <a:rPr lang="en-US" dirty="0"/>
              <a:t>( ) % CNN feed forward</a:t>
            </a:r>
          </a:p>
          <a:p>
            <a:pPr lvl="1" eaLnBrk="1" fontAlgn="auto" hangingPunct="1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en-US" dirty="0" err="1"/>
              <a:t>cnndb</a:t>
            </a:r>
            <a:r>
              <a:rPr lang="en-US" dirty="0"/>
              <a:t>( ) % CNN feed back to train weighted in kernels</a:t>
            </a:r>
          </a:p>
          <a:p>
            <a:pPr lvl="1" eaLnBrk="1" fontAlgn="auto" hangingPunct="1">
              <a:spcAft>
                <a:spcPts val="0"/>
              </a:spcAft>
              <a:buFont typeface="Arial" panose="020B0604020202020204" pitchFamily="34" charset="0"/>
              <a:buChar char="–"/>
              <a:defRPr/>
            </a:pPr>
            <a:r>
              <a:rPr lang="en-US" dirty="0" err="1"/>
              <a:t>cnnapplygrads</a:t>
            </a:r>
            <a:r>
              <a:rPr lang="en-US" dirty="0"/>
              <a:t>( ) % update weights</a:t>
            </a: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err="1"/>
              <a:t>cnntest.m</a:t>
            </a:r>
            <a:r>
              <a:rPr lang="en-US" dirty="0"/>
              <a:t> % test the system using 10000 samples and show error rate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r>
              <a:rPr lang="en-US" altLang="en-US">
                <a:solidFill>
                  <a:srgbClr val="898989"/>
                </a:solidFill>
              </a:rPr>
              <a:t>CNN. g.2c2</a:t>
            </a:r>
          </a:p>
        </p:txBody>
      </p:sp>
      <p:sp>
        <p:nvSpPr>
          <p:cNvPr id="819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BE60C44-3CCB-433E-A450-02B9E6E18AE3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198" name="Rectangle 1"/>
          <p:cNvSpPr>
            <a:spLocks noChangeArrowheads="1"/>
          </p:cNvSpPr>
          <p:nvPr/>
        </p:nvSpPr>
        <p:spPr bwMode="auto">
          <a:xfrm>
            <a:off x="609600" y="5664200"/>
            <a:ext cx="8305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Matlab example based on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http://www.mathworks.com/matlabcentral/fileexchange/38310-deep-learning-toolbox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1143000"/>
          </a:xfrm>
        </p:spPr>
        <p:txBody>
          <a:bodyPr>
            <a:noAutofit/>
          </a:bodyPr>
          <a:lstStyle/>
          <a:p>
            <a:pPr algn="l" eaLnBrk="1" hangingPunct="1"/>
            <a:r>
              <a:rPr lang="en-US" altLang="en-US" sz="2400" dirty="0"/>
              <a:t>Architecture </a:t>
            </a:r>
            <a:br>
              <a:rPr lang="en-US" altLang="en-US" sz="2400" dirty="0"/>
            </a:br>
            <a:r>
              <a:rPr lang="en-US" altLang="en-US" sz="2400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86800" y="6599238"/>
            <a:ext cx="381000" cy="258762"/>
          </a:xfrm>
        </p:spPr>
        <p:txBody>
          <a:bodyPr rtlCol="0">
            <a:normAutofit fontScale="400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19700" y="6349405"/>
            <a:ext cx="28956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r>
              <a:rPr lang="en-US" altLang="en-US">
                <a:solidFill>
                  <a:srgbClr val="898989"/>
                </a:solidFill>
              </a:rPr>
              <a:t>CNN. g.2c2</a:t>
            </a:r>
            <a:endParaRPr lang="en-US" altLang="en-US" dirty="0">
              <a:solidFill>
                <a:srgbClr val="898989"/>
              </a:solidFill>
            </a:endParaRPr>
          </a:p>
        </p:txBody>
      </p:sp>
      <p:sp>
        <p:nvSpPr>
          <p:cNvPr id="922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F5F702B-B82A-4704-A1AE-25C92643BC9A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09800" y="4038600"/>
            <a:ext cx="838200" cy="838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62200" y="4191000"/>
            <a:ext cx="838200" cy="838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14600" y="4343400"/>
            <a:ext cx="838200" cy="838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667000" y="4495800"/>
            <a:ext cx="838200" cy="838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819400" y="4648200"/>
            <a:ext cx="838200" cy="838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971800" y="4800600"/>
            <a:ext cx="838200" cy="838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57200" y="4114800"/>
            <a:ext cx="1219200" cy="1371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810000" y="4191000"/>
            <a:ext cx="457200" cy="381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962400" y="4343400"/>
            <a:ext cx="457200" cy="381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114800" y="4495800"/>
            <a:ext cx="457200" cy="381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267200" y="4648200"/>
            <a:ext cx="457200" cy="381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419600" y="4800600"/>
            <a:ext cx="457200" cy="381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572000" y="4953000"/>
            <a:ext cx="457200" cy="381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724400" y="40386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76800" y="41910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029200" y="43434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181600" y="44958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334000" y="46482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486400" y="48006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638800" y="49530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791200" y="51054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943600" y="52578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096000" y="54102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248400" y="55626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400800" y="57150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867400" y="39624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019800" y="41148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172200" y="42672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324600" y="44196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477000" y="45720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629400" y="47244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781800" y="48768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934200" y="50292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086600" y="51816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239000" y="53340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391400" y="54864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543800" y="56388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9" name="Oval 58"/>
          <p:cNvSpPr/>
          <p:nvPr/>
        </p:nvSpPr>
        <p:spPr>
          <a:xfrm>
            <a:off x="8077200" y="40386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8077200" y="42672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8077200" y="44958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8077200" y="47244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8077200" y="49530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8077200" y="51816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8077200" y="54102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6" name="Oval 65"/>
          <p:cNvSpPr/>
          <p:nvPr/>
        </p:nvSpPr>
        <p:spPr>
          <a:xfrm>
            <a:off x="8077200" y="56388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7" name="Oval 66"/>
          <p:cNvSpPr/>
          <p:nvPr/>
        </p:nvSpPr>
        <p:spPr>
          <a:xfrm>
            <a:off x="8077200" y="38100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8" name="Oval 67"/>
          <p:cNvSpPr/>
          <p:nvPr/>
        </p:nvSpPr>
        <p:spPr>
          <a:xfrm>
            <a:off x="8077200" y="35814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9269" name="TextBox 68"/>
          <p:cNvSpPr txBox="1">
            <a:spLocks noChangeArrowheads="1"/>
          </p:cNvSpPr>
          <p:nvPr/>
        </p:nvSpPr>
        <p:spPr bwMode="auto">
          <a:xfrm>
            <a:off x="7772400" y="990600"/>
            <a:ext cx="1336675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Each output neuron corresponds to a character (0,1,2,..,9 etc.)</a:t>
            </a:r>
          </a:p>
        </p:txBody>
      </p:sp>
      <p:sp>
        <p:nvSpPr>
          <p:cNvPr id="9270" name="TextBox 74"/>
          <p:cNvSpPr txBox="1">
            <a:spLocks noChangeArrowheads="1"/>
          </p:cNvSpPr>
          <p:nvPr/>
        </p:nvSpPr>
        <p:spPr bwMode="auto">
          <a:xfrm>
            <a:off x="381000" y="2971800"/>
            <a:ext cx="137160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Layer 1: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Image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Input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1x28x28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9271" name="TextBox 75"/>
          <p:cNvSpPr txBox="1">
            <a:spLocks noChangeArrowheads="1"/>
          </p:cNvSpPr>
          <p:nvPr/>
        </p:nvSpPr>
        <p:spPr bwMode="auto">
          <a:xfrm>
            <a:off x="1371600" y="1066800"/>
            <a:ext cx="1676400" cy="2032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Layer 1</a:t>
            </a:r>
            <a:r>
              <a:rPr lang="en-US" altLang="en-US" sz="1800" dirty="0">
                <a:sym typeface="Wingdings" pitchFamily="2" charset="2"/>
              </a:rPr>
              <a:t></a:t>
            </a:r>
            <a:r>
              <a:rPr lang="en-US" altLang="en-US" sz="1800" dirty="0"/>
              <a:t>2: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6 </a:t>
            </a:r>
            <a:r>
              <a:rPr lang="en-US" altLang="en-US" sz="1800" dirty="0" err="1"/>
              <a:t>conv.Maps</a:t>
            </a:r>
            <a:r>
              <a:rPr lang="en-US" altLang="en-US" sz="1800" dirty="0"/>
              <a:t> (C)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 err="1"/>
              <a:t>InputMaps</a:t>
            </a:r>
            <a:r>
              <a:rPr lang="en-US" altLang="en-US" sz="1800" dirty="0"/>
              <a:t>=6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 err="1"/>
              <a:t>OutputMaps</a:t>
            </a:r>
            <a:r>
              <a:rPr lang="en-US" altLang="en-US" sz="1800" dirty="0"/>
              <a:t>=6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 err="1"/>
              <a:t>Fan_in</a:t>
            </a:r>
            <a:r>
              <a:rPr lang="en-US" altLang="en-US" sz="1800" dirty="0"/>
              <a:t>=5</a:t>
            </a:r>
            <a:r>
              <a:rPr lang="en-US" altLang="en-US" sz="1800" baseline="30000" dirty="0"/>
              <a:t>2</a:t>
            </a:r>
            <a:r>
              <a:rPr lang="en-US" altLang="en-US" sz="1800" dirty="0"/>
              <a:t>=25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 err="1"/>
              <a:t>Fan_out</a:t>
            </a:r>
            <a:r>
              <a:rPr lang="en-US" altLang="en-US" sz="1800" dirty="0"/>
              <a:t>=6x5</a:t>
            </a:r>
            <a:r>
              <a:rPr lang="en-US" altLang="en-US" sz="1800" baseline="30000" dirty="0"/>
              <a:t>2</a:t>
            </a:r>
            <a:r>
              <a:rPr lang="en-US" altLang="en-US" sz="1800" dirty="0"/>
              <a:t>=150</a:t>
            </a:r>
          </a:p>
        </p:txBody>
      </p:sp>
      <p:sp>
        <p:nvSpPr>
          <p:cNvPr id="9272" name="TextBox 76"/>
          <p:cNvSpPr txBox="1">
            <a:spLocks noChangeArrowheads="1"/>
          </p:cNvSpPr>
          <p:nvPr/>
        </p:nvSpPr>
        <p:spPr bwMode="auto">
          <a:xfrm>
            <a:off x="3048000" y="1066800"/>
            <a:ext cx="1524000" cy="17541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Layer 2</a:t>
            </a:r>
            <a:r>
              <a:rPr lang="en-US" altLang="en-US" sz="1800">
                <a:sym typeface="Wingdings" pitchFamily="2" charset="2"/>
              </a:rPr>
              <a:t></a:t>
            </a:r>
            <a:r>
              <a:rPr lang="en-US" altLang="en-US" sz="1800"/>
              <a:t>3: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6 sub-sample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Map (S)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InputMaps=6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OutputMaps=12</a:t>
            </a:r>
          </a:p>
        </p:txBody>
      </p:sp>
      <p:sp>
        <p:nvSpPr>
          <p:cNvPr id="9273" name="TextBox 77"/>
          <p:cNvSpPr txBox="1">
            <a:spLocks noChangeArrowheads="1"/>
          </p:cNvSpPr>
          <p:nvPr/>
        </p:nvSpPr>
        <p:spPr bwMode="auto">
          <a:xfrm>
            <a:off x="4572000" y="304800"/>
            <a:ext cx="1447800" cy="28622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Layer 3</a:t>
            </a:r>
            <a:r>
              <a:rPr lang="en-US" altLang="en-US" sz="1800">
                <a:sym typeface="Wingdings" pitchFamily="2" charset="2"/>
              </a:rPr>
              <a:t></a:t>
            </a:r>
            <a:r>
              <a:rPr lang="en-US" altLang="en-US" sz="1800"/>
              <a:t>4: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12 conv.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Maps (C)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InputMaps=6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OutputMaps=12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Fan_in=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6x5</a:t>
            </a:r>
            <a:r>
              <a:rPr lang="en-US" altLang="en-US" sz="1800" baseline="30000"/>
              <a:t>2</a:t>
            </a:r>
            <a:r>
              <a:rPr lang="en-US" altLang="en-US" sz="1800"/>
              <a:t>=150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Fan_out=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12x5</a:t>
            </a:r>
            <a:r>
              <a:rPr lang="en-US" altLang="en-US" sz="1800" baseline="30000"/>
              <a:t>2</a:t>
            </a:r>
            <a:r>
              <a:rPr lang="en-US" altLang="en-US" sz="1800"/>
              <a:t>=300</a:t>
            </a:r>
          </a:p>
        </p:txBody>
      </p:sp>
      <p:sp>
        <p:nvSpPr>
          <p:cNvPr id="9274" name="TextBox 78"/>
          <p:cNvSpPr txBox="1">
            <a:spLocks noChangeArrowheads="1"/>
          </p:cNvSpPr>
          <p:nvPr/>
        </p:nvSpPr>
        <p:spPr bwMode="auto">
          <a:xfrm>
            <a:off x="6019800" y="1066800"/>
            <a:ext cx="1752600" cy="1477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Layer 4</a:t>
            </a:r>
            <a:r>
              <a:rPr lang="en-US" altLang="en-US" sz="1800">
                <a:sym typeface="Wingdings" pitchFamily="2" charset="2"/>
              </a:rPr>
              <a:t></a:t>
            </a:r>
            <a:r>
              <a:rPr lang="en-US" altLang="en-US" sz="1800"/>
              <a:t>5: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12 sub-sample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Map (S)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InputMaps=12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OutputMaps=12</a:t>
            </a:r>
          </a:p>
        </p:txBody>
      </p:sp>
      <p:sp>
        <p:nvSpPr>
          <p:cNvPr id="9275" name="TextBox 79"/>
          <p:cNvSpPr txBox="1">
            <a:spLocks noChangeArrowheads="1"/>
          </p:cNvSpPr>
          <p:nvPr/>
        </p:nvSpPr>
        <p:spPr bwMode="auto">
          <a:xfrm>
            <a:off x="228600" y="1143000"/>
            <a:ext cx="12954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Layer 1: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One input (I)</a:t>
            </a:r>
          </a:p>
        </p:txBody>
      </p:sp>
      <p:sp>
        <p:nvSpPr>
          <p:cNvPr id="9276" name="TextBox 83"/>
          <p:cNvSpPr txBox="1">
            <a:spLocks noChangeArrowheads="1"/>
          </p:cNvSpPr>
          <p:nvPr/>
        </p:nvSpPr>
        <p:spPr bwMode="auto">
          <a:xfrm>
            <a:off x="5715000" y="3100388"/>
            <a:ext cx="13954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Layer 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(subsample):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12x4x4</a:t>
            </a:r>
          </a:p>
        </p:txBody>
      </p:sp>
      <p:sp>
        <p:nvSpPr>
          <p:cNvPr id="9277" name="TextBox 84"/>
          <p:cNvSpPr txBox="1">
            <a:spLocks noChangeArrowheads="1"/>
          </p:cNvSpPr>
          <p:nvPr/>
        </p:nvSpPr>
        <p:spPr bwMode="auto">
          <a:xfrm>
            <a:off x="8270219" y="4096434"/>
            <a:ext cx="91563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10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outputs</a:t>
            </a:r>
          </a:p>
        </p:txBody>
      </p:sp>
      <p:sp>
        <p:nvSpPr>
          <p:cNvPr id="86" name="Rectangle 85"/>
          <p:cNvSpPr/>
          <p:nvPr/>
        </p:nvSpPr>
        <p:spPr>
          <a:xfrm>
            <a:off x="1066800" y="4953000"/>
            <a:ext cx="152400" cy="152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cxnSp>
        <p:nvCxnSpPr>
          <p:cNvPr id="88" name="Straight Arrow Connector 87"/>
          <p:cNvCxnSpPr>
            <a:stCxn id="86" idx="3"/>
          </p:cNvCxnSpPr>
          <p:nvPr/>
        </p:nvCxnSpPr>
        <p:spPr>
          <a:xfrm>
            <a:off x="1219200" y="5029200"/>
            <a:ext cx="19050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80" name="TextBox 88"/>
          <p:cNvSpPr txBox="1">
            <a:spLocks noChangeArrowheads="1"/>
          </p:cNvSpPr>
          <p:nvPr/>
        </p:nvSpPr>
        <p:spPr bwMode="auto">
          <a:xfrm>
            <a:off x="914400" y="5105400"/>
            <a:ext cx="7858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Kernel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=5x5</a:t>
            </a:r>
          </a:p>
        </p:txBody>
      </p:sp>
      <p:sp>
        <p:nvSpPr>
          <p:cNvPr id="91" name="Rectangle 90"/>
          <p:cNvSpPr/>
          <p:nvPr/>
        </p:nvSpPr>
        <p:spPr>
          <a:xfrm>
            <a:off x="3505200" y="5257800"/>
            <a:ext cx="76200" cy="76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9282" name="TextBox 91"/>
          <p:cNvSpPr txBox="1">
            <a:spLocks noChangeArrowheads="1"/>
          </p:cNvSpPr>
          <p:nvPr/>
        </p:nvSpPr>
        <p:spPr bwMode="auto">
          <a:xfrm>
            <a:off x="3276600" y="5638800"/>
            <a:ext cx="533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2x2</a:t>
            </a:r>
          </a:p>
        </p:txBody>
      </p:sp>
      <p:cxnSp>
        <p:nvCxnSpPr>
          <p:cNvPr id="93" name="Straight Arrow Connector 92"/>
          <p:cNvCxnSpPr>
            <a:stCxn id="91" idx="2"/>
          </p:cNvCxnSpPr>
          <p:nvPr/>
        </p:nvCxnSpPr>
        <p:spPr>
          <a:xfrm>
            <a:off x="3543300" y="5334000"/>
            <a:ext cx="1181100" cy="7620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84" name="TextBox 100"/>
          <p:cNvSpPr txBox="1">
            <a:spLocks noChangeArrowheads="1"/>
          </p:cNvSpPr>
          <p:nvPr/>
        </p:nvSpPr>
        <p:spPr bwMode="auto">
          <a:xfrm>
            <a:off x="4572000" y="5105400"/>
            <a:ext cx="7858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Kernel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=5x5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4800600" y="5029200"/>
            <a:ext cx="152400" cy="152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4953000" y="5181600"/>
            <a:ext cx="1600200" cy="685800"/>
          </a:xfrm>
          <a:prstGeom prst="straightConnector1">
            <a:avLst/>
          </a:prstGeom>
          <a:ln cmpd="dbl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/>
          <p:cNvSpPr/>
          <p:nvPr/>
        </p:nvSpPr>
        <p:spPr>
          <a:xfrm>
            <a:off x="6629400" y="5867400"/>
            <a:ext cx="76200" cy="76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cxnSp>
        <p:nvCxnSpPr>
          <p:cNvPr id="113" name="Straight Arrow Connector 112"/>
          <p:cNvCxnSpPr>
            <a:stCxn id="112" idx="3"/>
            <a:endCxn id="58" idx="1"/>
          </p:cNvCxnSpPr>
          <p:nvPr/>
        </p:nvCxnSpPr>
        <p:spPr>
          <a:xfrm flipV="1">
            <a:off x="6705600" y="5753100"/>
            <a:ext cx="838200" cy="15240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89" name="TextBox 116"/>
          <p:cNvSpPr txBox="1">
            <a:spLocks noChangeArrowheads="1"/>
          </p:cNvSpPr>
          <p:nvPr/>
        </p:nvSpPr>
        <p:spPr bwMode="auto">
          <a:xfrm>
            <a:off x="6934200" y="5715000"/>
            <a:ext cx="6223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Subs</a:t>
            </a:r>
          </a:p>
        </p:txBody>
      </p:sp>
      <p:sp>
        <p:nvSpPr>
          <p:cNvPr id="9290" name="TextBox 117"/>
          <p:cNvSpPr txBox="1">
            <a:spLocks noChangeArrowheads="1"/>
          </p:cNvSpPr>
          <p:nvPr/>
        </p:nvSpPr>
        <p:spPr bwMode="auto">
          <a:xfrm>
            <a:off x="3810000" y="5105400"/>
            <a:ext cx="6223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Subs</a:t>
            </a:r>
          </a:p>
        </p:txBody>
      </p:sp>
      <p:sp>
        <p:nvSpPr>
          <p:cNvPr id="9291" name="TextBox 118"/>
          <p:cNvSpPr txBox="1">
            <a:spLocks noChangeArrowheads="1"/>
          </p:cNvSpPr>
          <p:nvPr/>
        </p:nvSpPr>
        <p:spPr bwMode="auto">
          <a:xfrm>
            <a:off x="4583113" y="3214688"/>
            <a:ext cx="1044575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Layer 4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(hidden):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12x8x8</a:t>
            </a:r>
          </a:p>
        </p:txBody>
      </p:sp>
      <p:sp>
        <p:nvSpPr>
          <p:cNvPr id="9292" name="TextBox 119"/>
          <p:cNvSpPr txBox="1">
            <a:spLocks noChangeArrowheads="1"/>
          </p:cNvSpPr>
          <p:nvPr/>
        </p:nvSpPr>
        <p:spPr bwMode="auto">
          <a:xfrm>
            <a:off x="3324225" y="3238500"/>
            <a:ext cx="13954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Layer 3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(subsample):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6x12x12</a:t>
            </a:r>
          </a:p>
        </p:txBody>
      </p:sp>
      <p:sp>
        <p:nvSpPr>
          <p:cNvPr id="9293" name="TextBox 120"/>
          <p:cNvSpPr txBox="1">
            <a:spLocks noChangeArrowheads="1"/>
          </p:cNvSpPr>
          <p:nvPr/>
        </p:nvSpPr>
        <p:spPr bwMode="auto">
          <a:xfrm>
            <a:off x="2027238" y="3190875"/>
            <a:ext cx="104298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Layer 2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(hidden):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6x24x24</a:t>
            </a:r>
          </a:p>
        </p:txBody>
      </p:sp>
      <p:sp>
        <p:nvSpPr>
          <p:cNvPr id="9294" name="TextBox 123"/>
          <p:cNvSpPr txBox="1">
            <a:spLocks noChangeArrowheads="1"/>
          </p:cNvSpPr>
          <p:nvPr/>
        </p:nvSpPr>
        <p:spPr bwMode="auto">
          <a:xfrm>
            <a:off x="1676400" y="4876800"/>
            <a:ext cx="6905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Conv.</a:t>
            </a:r>
          </a:p>
        </p:txBody>
      </p:sp>
      <p:sp>
        <p:nvSpPr>
          <p:cNvPr id="9295" name="TextBox 124"/>
          <p:cNvSpPr txBox="1">
            <a:spLocks noChangeArrowheads="1"/>
          </p:cNvSpPr>
          <p:nvPr/>
        </p:nvSpPr>
        <p:spPr bwMode="auto">
          <a:xfrm>
            <a:off x="457200" y="5791200"/>
            <a:ext cx="4483856" cy="92333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I=input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C=Conv.=convolution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S=Subs=sub sampling </a:t>
            </a:r>
            <a:r>
              <a:rPr lang="en-US" sz="1800" dirty="0"/>
              <a:t>or mean or max pooling</a:t>
            </a:r>
            <a:endParaRPr lang="en-US" altLang="en-US" sz="1800" dirty="0"/>
          </a:p>
        </p:txBody>
      </p:sp>
      <p:sp>
        <p:nvSpPr>
          <p:cNvPr id="9296" name="TextBox 125"/>
          <p:cNvSpPr txBox="1">
            <a:spLocks noChangeArrowheads="1"/>
          </p:cNvSpPr>
          <p:nvPr/>
        </p:nvSpPr>
        <p:spPr bwMode="auto">
          <a:xfrm>
            <a:off x="5257800" y="5486400"/>
            <a:ext cx="6905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Conv.</a:t>
            </a:r>
          </a:p>
        </p:txBody>
      </p:sp>
      <p:sp>
        <p:nvSpPr>
          <p:cNvPr id="9297" name="TextBox 126"/>
          <p:cNvSpPr txBox="1">
            <a:spLocks noChangeArrowheads="1"/>
          </p:cNvSpPr>
          <p:nvPr/>
        </p:nvSpPr>
        <p:spPr bwMode="auto">
          <a:xfrm>
            <a:off x="6324600" y="6096000"/>
            <a:ext cx="533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2x2</a:t>
            </a:r>
          </a:p>
        </p:txBody>
      </p:sp>
      <p:cxnSp>
        <p:nvCxnSpPr>
          <p:cNvPr id="131" name="Straight Arrow Connector 130"/>
          <p:cNvCxnSpPr/>
          <p:nvPr/>
        </p:nvCxnSpPr>
        <p:spPr>
          <a:xfrm flipV="1">
            <a:off x="3429000" y="5410200"/>
            <a:ext cx="76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 flipV="1">
            <a:off x="6553200" y="5943600"/>
            <a:ext cx="76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8305800" y="3562350"/>
            <a:ext cx="0" cy="22288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used in training of a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Training set</a:t>
            </a:r>
          </a:p>
          <a:p>
            <a:pPr marL="742950" lvl="2" indent="-342900"/>
            <a:r>
              <a:rPr lang="en-US" dirty="0"/>
              <a:t>Around </a:t>
            </a:r>
            <a:r>
              <a:rPr lang="en-US" dirty="0">
                <a:sym typeface="Symbol"/>
              </a:rPr>
              <a:t> </a:t>
            </a:r>
            <a:r>
              <a:rPr lang="en-US" dirty="0"/>
              <a:t>60-70 % of the total data</a:t>
            </a:r>
          </a:p>
          <a:p>
            <a:pPr marL="742950" lvl="2" indent="-342900"/>
            <a:r>
              <a:rPr lang="en-US" dirty="0"/>
              <a:t>Used to train the system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Validation set (optional) </a:t>
            </a:r>
          </a:p>
          <a:p>
            <a:pPr marL="742950" lvl="2" indent="-342900"/>
            <a:r>
              <a:rPr lang="en-US" dirty="0"/>
              <a:t>Around </a:t>
            </a:r>
            <a:r>
              <a:rPr lang="en-US" dirty="0">
                <a:sym typeface="Symbol"/>
              </a:rPr>
              <a:t> </a:t>
            </a:r>
            <a:r>
              <a:rPr lang="en-US" dirty="0"/>
              <a:t>10-20 % of the total data</a:t>
            </a:r>
          </a:p>
          <a:p>
            <a:pPr marL="742950" lvl="2" indent="-342900"/>
            <a:r>
              <a:rPr lang="en-US" dirty="0"/>
              <a:t>Used to tune the parameters of the model of the system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Test set</a:t>
            </a:r>
          </a:p>
          <a:p>
            <a:pPr marL="742950" lvl="2" indent="-342900"/>
            <a:r>
              <a:rPr lang="en-US" dirty="0"/>
              <a:t>Around </a:t>
            </a:r>
            <a:r>
              <a:rPr lang="en-US" dirty="0">
                <a:sym typeface="Symbol"/>
              </a:rPr>
              <a:t> </a:t>
            </a:r>
            <a:r>
              <a:rPr lang="en-US" dirty="0"/>
              <a:t>10-20 % of the total data</a:t>
            </a:r>
          </a:p>
          <a:p>
            <a:pPr marL="742950" lvl="2" indent="-342900"/>
            <a:r>
              <a:rPr lang="en-US" dirty="0"/>
              <a:t>Used to  test the system</a:t>
            </a:r>
          </a:p>
          <a:p>
            <a:pPr marL="342900" lvl="1" indent="-342900"/>
            <a:r>
              <a:rPr lang="en-US" dirty="0"/>
              <a:t>Data in the above sets cannot be overlapped, the exact  % depends on applications and your choice.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90211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Warning: </a:t>
            </a:r>
            <a:r>
              <a:rPr lang="en-US" dirty="0"/>
              <a:t>How to train a neural network to avoid data over fitting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672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Over-fitting: the system works well for training data but not testing data, so extensive training may not help.</a:t>
            </a:r>
          </a:p>
          <a:p>
            <a:r>
              <a:rPr lang="en-US" dirty="0"/>
              <a:t>What should we do: Use validation data to tune (number of layers, activation functions </a:t>
            </a:r>
            <a:r>
              <a:rPr lang="en-US" dirty="0" err="1"/>
              <a:t>etc</a:t>
            </a:r>
            <a:r>
              <a:rPr lang="en-US" dirty="0"/>
              <a:t>) the system to reduce the </a:t>
            </a:r>
            <a:r>
              <a:rPr lang="en-US" u="sng" dirty="0">
                <a:solidFill>
                  <a:srgbClr val="FF0000"/>
                </a:solidFill>
              </a:rPr>
              <a:t>test error at early stop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47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612" y="2487892"/>
            <a:ext cx="4293388" cy="29223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403" y="6068199"/>
            <a:ext cx="7652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https://stats.stackexchange.com/questions/131233/neural-network-over-fitting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34889" y="5329535"/>
            <a:ext cx="2307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cycles (epoch)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00800" y="3749458"/>
            <a:ext cx="1504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Early stopping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3803807" y="2444261"/>
            <a:ext cx="2407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 from loss function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42380" y="2620689"/>
            <a:ext cx="1593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error curve using testing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96195" y="5329535"/>
            <a:ext cx="1580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error using training data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077200" y="3544019"/>
            <a:ext cx="161942" cy="5747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865668" y="4957464"/>
            <a:ext cx="171501" cy="4527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4850612" y="4495800"/>
            <a:ext cx="2921788" cy="0"/>
          </a:xfrm>
          <a:prstGeom prst="line">
            <a:avLst/>
          </a:prstGeom>
          <a:ln w="349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655453" y="4594098"/>
            <a:ext cx="233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u="sng" dirty="0">
                <a:solidFill>
                  <a:srgbClr val="FF0000"/>
                </a:solidFill>
              </a:rPr>
              <a:t>test error at early stop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850612" y="4495800"/>
            <a:ext cx="254788" cy="18466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9554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Same idea from the view point of accuracy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48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71600"/>
            <a:ext cx="6096000" cy="457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001" y="5943600"/>
            <a:ext cx="876299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https://www.researchgate.net/publication/313508637_Detection_and_characterization_of_Coordinate_Measuring_Ma-_chine_CMM_probes_using_deep_networks_for_improved_quality_assurance_of_machine_parts/figures?lo=1</a:t>
            </a:r>
            <a:endParaRPr lang="en-US" sz="1100" dirty="0"/>
          </a:p>
          <a:p>
            <a:r>
              <a:rPr lang="en-US" sz="1100" dirty="0"/>
              <a:t>By https://www.researchgate.net/profile/Binu_Nair</a:t>
            </a:r>
          </a:p>
        </p:txBody>
      </p:sp>
    </p:spTree>
    <p:extLst>
      <p:ext uri="{BB962C8B-B14F-4D97-AF65-F5344CB8AC3E}">
        <p14:creationId xmlns:p14="http://schemas.microsoft.com/office/powerpoint/2010/main" val="39414671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91B37-BF77-4141-9FBE-D52E68615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0840"/>
            <a:ext cx="8229600" cy="574960"/>
          </a:xfrm>
        </p:spPr>
        <p:txBody>
          <a:bodyPr>
            <a:noAutofit/>
          </a:bodyPr>
          <a:lstStyle/>
          <a:p>
            <a:r>
              <a:rPr lang="en-US" sz="4000" dirty="0"/>
              <a:t>Transfer learning for deep net </a:t>
            </a:r>
            <a:br>
              <a:rPr lang="en-US" sz="4000" dirty="0"/>
            </a:br>
            <a:r>
              <a:rPr lang="en-US" sz="4000" dirty="0"/>
              <a:t>(e.g. over 50 layers): </a:t>
            </a:r>
            <a:br>
              <a:rPr lang="en-US" sz="2000" dirty="0"/>
            </a:br>
            <a:r>
              <a:rPr lang="en-US" sz="2000" dirty="0"/>
              <a:t>leaning using pre-trained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635F8-7591-45E3-966A-F2507025F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6356350"/>
            <a:ext cx="8534400" cy="1463245"/>
          </a:xfrm>
        </p:spPr>
        <p:txBody>
          <a:bodyPr>
            <a:normAutofit/>
          </a:bodyPr>
          <a:lstStyle/>
          <a:p>
            <a:r>
              <a:rPr lang="en-US" sz="1400" dirty="0">
                <a:hlinkClick r:id="rId2"/>
              </a:rPr>
              <a:t>https://neptune.ai/blog/transfer-learning-guide-examples-for-images-and-text-in-keras</a:t>
            </a:r>
          </a:p>
          <a:p>
            <a:r>
              <a:rPr lang="en-US" sz="1400" dirty="0">
                <a:hlinkClick r:id="rId2"/>
              </a:rPr>
              <a:t>https://medium.datadriveninvestor.com/introducing-transfer-learning-as-your-next-engine-to-drive-future-innovations-5e81a15bb56</a:t>
            </a:r>
            <a:r>
              <a:rPr lang="en-US" sz="1400" dirty="0"/>
              <a:t> 7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30721E-D06D-4243-96ED-1E4C50260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092A25-8302-4C29-B64D-502587A4D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49</a:t>
            </a:fld>
            <a:endParaRPr lang="en-US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CEBE63-7F79-4F25-A8E6-F40EE2608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77" y="1233027"/>
            <a:ext cx="6288747" cy="4989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E3BB75-BF95-4346-AD89-37C3BDA90BAC}"/>
              </a:ext>
            </a:extLst>
          </p:cNvPr>
          <p:cNvSpPr txBox="1"/>
          <p:nvPr/>
        </p:nvSpPr>
        <p:spPr>
          <a:xfrm>
            <a:off x="2438400" y="5707176"/>
            <a:ext cx="3129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</a:t>
            </a:r>
          </a:p>
          <a:p>
            <a:r>
              <a:rPr lang="en-US" dirty="0"/>
              <a:t>Pre-trained-CNN        NEW TASK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B432F5-67A5-4D58-B5C2-D9BC60E51266}"/>
              </a:ext>
            </a:extLst>
          </p:cNvPr>
          <p:cNvSpPr txBox="1"/>
          <p:nvPr/>
        </p:nvSpPr>
        <p:spPr>
          <a:xfrm>
            <a:off x="7066340" y="2565080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long tine to train and require a lot of data.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90BF55-1A50-40AE-ABE1-5859A9EAEBF8}"/>
              </a:ext>
            </a:extLst>
          </p:cNvPr>
          <p:cNvSpPr txBox="1"/>
          <p:nvPr/>
        </p:nvSpPr>
        <p:spPr>
          <a:xfrm>
            <a:off x="7064628" y="4935064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be very efficient to tarin</a:t>
            </a:r>
          </a:p>
        </p:txBody>
      </p:sp>
    </p:spTree>
    <p:extLst>
      <p:ext uri="{BB962C8B-B14F-4D97-AF65-F5344CB8AC3E}">
        <p14:creationId xmlns:p14="http://schemas.microsoft.com/office/powerpoint/2010/main" val="2604564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Part A.1</a:t>
            </a:r>
            <a:br>
              <a:rPr lang="en-US" altLang="en-US" dirty="0"/>
            </a:br>
            <a:r>
              <a:rPr lang="en-US" dirty="0"/>
              <a:t>Theory of CNN</a:t>
            </a:r>
            <a:br>
              <a:rPr lang="en-US" dirty="0"/>
            </a:br>
            <a:endParaRPr lang="en-US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898989"/>
                </a:solidFill>
              </a:rPr>
              <a:t>Convolution Neural Networks</a:t>
            </a:r>
            <a:br>
              <a:rPr lang="en-US" altLang="en-US" dirty="0">
                <a:solidFill>
                  <a:srgbClr val="898989"/>
                </a:solidFill>
              </a:rPr>
            </a:br>
            <a:endParaRPr lang="en-US" altLang="en-US" dirty="0">
              <a:solidFill>
                <a:srgbClr val="898989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r>
              <a:rPr lang="en-US" altLang="en-US">
                <a:solidFill>
                  <a:srgbClr val="898989"/>
                </a:solidFill>
              </a:rPr>
              <a:t>CNN. g.2c2</a:t>
            </a:r>
          </a:p>
        </p:txBody>
      </p:sp>
      <p:sp>
        <p:nvSpPr>
          <p:cNvPr id="614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D15877C-8A58-41EB-9289-8EE060FDF319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26156-2D99-46C9-9883-83381DBC3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implement 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EE13F-7164-478F-9720-92892A06C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17638"/>
            <a:ext cx="8229600" cy="4525963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https://neptune.ai/blog/transfer-learning-guide-examples-for-images-and-text-in-keras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168B69-5692-4D85-9D51-022C1B0EA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712FA3-519E-4E0E-9179-E1503126C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50</a:t>
            </a:fld>
            <a:endParaRPr lang="en-US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8126DA-E6A9-4270-AC4F-03ECFDA1A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537182"/>
            <a:ext cx="8069988" cy="376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4507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7118-F002-437E-B1FE-13624B293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212529"/>
                </a:solidFill>
                <a:effectLst/>
                <a:latin typeface="Mulish"/>
              </a:rPr>
              <a:t>Step1 : Obtain the pre-trained model</a:t>
            </a:r>
            <a:br>
              <a:rPr lang="en-US" b="0" i="0" dirty="0">
                <a:solidFill>
                  <a:srgbClr val="212529"/>
                </a:solidFill>
                <a:effectLst/>
                <a:latin typeface="Mulish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37344-2D21-4A4D-8993-5FCA500F7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1" dirty="0">
                <a:solidFill>
                  <a:srgbClr val="212529"/>
                </a:solidFill>
                <a:effectLst/>
                <a:latin typeface="Mulish"/>
              </a:rPr>
              <a:t>The first step is to get the </a:t>
            </a:r>
            <a:r>
              <a:rPr lang="en-US" b="0" i="1" u="none" strike="noStrike" dirty="0">
                <a:solidFill>
                  <a:srgbClr val="4455A6"/>
                </a:solidFill>
                <a:effectLst/>
                <a:latin typeface="Mulish"/>
                <a:hlinkClick r:id="rId2"/>
              </a:rPr>
              <a:t>pre-trained model</a:t>
            </a:r>
            <a:r>
              <a:rPr lang="en-US" b="0" i="1" dirty="0">
                <a:solidFill>
                  <a:srgbClr val="212529"/>
                </a:solidFill>
                <a:effectLst/>
                <a:latin typeface="Mulish"/>
              </a:rPr>
              <a:t> that you would like to use for your problem. The various sources of pre-trained models are covered in a separate section</a:t>
            </a:r>
          </a:p>
          <a:p>
            <a:r>
              <a:rPr lang="en-US" sz="3200" i="1" dirty="0">
                <a:solidFill>
                  <a:srgbClr val="212529"/>
                </a:solidFill>
                <a:latin typeface="Mulish"/>
              </a:rPr>
              <a:t>There are more than two dozen pre-trained models available from </a:t>
            </a:r>
            <a:r>
              <a:rPr lang="en-US" sz="3200" i="1" dirty="0" err="1">
                <a:solidFill>
                  <a:srgbClr val="212529"/>
                </a:solidFill>
                <a:latin typeface="Mulish"/>
              </a:rPr>
              <a:t>Keras</a:t>
            </a:r>
            <a:r>
              <a:rPr lang="en-US" sz="3200" i="1" dirty="0">
                <a:solidFill>
                  <a:srgbClr val="212529"/>
                </a:solidFill>
                <a:latin typeface="Mulish"/>
              </a:rPr>
              <a:t>. They’re served via </a:t>
            </a:r>
            <a:r>
              <a:rPr lang="en-US" sz="3200" i="1" dirty="0" err="1">
                <a:solidFill>
                  <a:srgbClr val="212529"/>
                </a:solidFill>
                <a:latin typeface="Mulish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Keras</a:t>
            </a:r>
            <a:r>
              <a:rPr lang="en-US" sz="3200" i="1" dirty="0">
                <a:solidFill>
                  <a:srgbClr val="212529"/>
                </a:solidFill>
                <a:latin typeface="Mulish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applications</a:t>
            </a:r>
            <a:r>
              <a:rPr lang="en-US" sz="3200" i="1" dirty="0">
                <a:solidFill>
                  <a:srgbClr val="212529"/>
                </a:solidFill>
                <a:latin typeface="Mulish"/>
              </a:rPr>
              <a:t>. </a:t>
            </a:r>
          </a:p>
          <a:p>
            <a:pPr algn="l"/>
            <a:endParaRPr lang="en-US" b="0" i="0" dirty="0">
              <a:solidFill>
                <a:srgbClr val="212529"/>
              </a:solidFill>
              <a:effectLst/>
              <a:latin typeface="Mulish"/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B72EFD-68FC-484D-898E-0F6A0828A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0F4DFD-F5B8-4E82-A7F2-A85273815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54105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AB27C-3DAE-47CD-B971-DF0607443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4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212529"/>
                </a:solidFill>
                <a:latin typeface="Mulish"/>
              </a:rPr>
              <a:t>St</a:t>
            </a:r>
            <a:r>
              <a:rPr lang="en-US" b="0" i="0" dirty="0">
                <a:solidFill>
                  <a:srgbClr val="212529"/>
                </a:solidFill>
                <a:effectLst/>
                <a:latin typeface="Mulish"/>
              </a:rPr>
              <a:t>ep2 : Create a base model</a:t>
            </a:r>
            <a:br>
              <a:rPr lang="en-US" b="0" i="0" dirty="0">
                <a:solidFill>
                  <a:srgbClr val="212529"/>
                </a:solidFill>
                <a:effectLst/>
                <a:latin typeface="Mulish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887F0-8029-403B-AB21-EA2EC2597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62000"/>
            <a:ext cx="8229600" cy="4525963"/>
          </a:xfrm>
        </p:spPr>
        <p:txBody>
          <a:bodyPr>
            <a:normAutofit/>
          </a:bodyPr>
          <a:lstStyle/>
          <a:p>
            <a:pPr algn="l"/>
            <a:r>
              <a:rPr lang="en-US" sz="2000" b="0" i="1" dirty="0">
                <a:solidFill>
                  <a:srgbClr val="212529"/>
                </a:solidFill>
                <a:effectLst/>
                <a:latin typeface="Mulish"/>
              </a:rPr>
              <a:t>Usually, the first step is to instantiate the </a:t>
            </a:r>
            <a:r>
              <a:rPr lang="en-US" sz="2000" b="1" i="1" dirty="0">
                <a:solidFill>
                  <a:srgbClr val="212529"/>
                </a:solidFill>
                <a:effectLst/>
                <a:latin typeface="Mulish"/>
              </a:rPr>
              <a:t>base mode</a:t>
            </a:r>
            <a:r>
              <a:rPr lang="en-US" sz="2000" b="0" i="1" dirty="0">
                <a:solidFill>
                  <a:srgbClr val="212529"/>
                </a:solidFill>
                <a:effectLst/>
                <a:latin typeface="Mulish"/>
              </a:rPr>
              <a:t>l using one of the architectures such as </a:t>
            </a:r>
            <a:r>
              <a:rPr lang="en-US" sz="2000" b="0" i="1" dirty="0" err="1">
                <a:solidFill>
                  <a:srgbClr val="212529"/>
                </a:solidFill>
                <a:effectLst/>
                <a:latin typeface="Mulish"/>
              </a:rPr>
              <a:t>ResNet</a:t>
            </a:r>
            <a:r>
              <a:rPr lang="en-US" sz="2000" b="0" i="1" dirty="0">
                <a:solidFill>
                  <a:srgbClr val="212529"/>
                </a:solidFill>
                <a:effectLst/>
                <a:latin typeface="Mulish"/>
              </a:rPr>
              <a:t> or </a:t>
            </a:r>
            <a:r>
              <a:rPr lang="en-US" sz="2000" b="0" i="1" dirty="0" err="1">
                <a:solidFill>
                  <a:srgbClr val="212529"/>
                </a:solidFill>
                <a:effectLst/>
                <a:latin typeface="Mulish"/>
              </a:rPr>
              <a:t>Xception</a:t>
            </a:r>
            <a:r>
              <a:rPr lang="en-US" sz="2000" b="0" i="1" dirty="0">
                <a:solidFill>
                  <a:srgbClr val="212529"/>
                </a:solidFill>
                <a:effectLst/>
                <a:latin typeface="Mulish"/>
              </a:rPr>
              <a:t>. You can also optionally download the </a:t>
            </a:r>
            <a:r>
              <a:rPr lang="en-US" sz="2000" b="1" i="1" dirty="0">
                <a:solidFill>
                  <a:srgbClr val="212529"/>
                </a:solidFill>
                <a:effectLst/>
                <a:latin typeface="Mulish"/>
              </a:rPr>
              <a:t>pre-trained weights. ….</a:t>
            </a:r>
            <a:endParaRPr lang="en-US" sz="2000" b="0" i="1" dirty="0">
              <a:solidFill>
                <a:srgbClr val="212529"/>
              </a:solidFill>
              <a:effectLst/>
              <a:latin typeface="Mulish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A0185D-2830-4C02-9849-36F43B99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28C206-1C9A-466C-B067-A022BDAFC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52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F1EC37-B513-456A-8E2B-77B21E394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830387"/>
            <a:ext cx="6179448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932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EFA68-D6EE-402D-B7E5-D4A0EFEB4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Step3 : </a:t>
            </a:r>
            <a:r>
              <a:rPr lang="en-US" b="0" i="0" dirty="0">
                <a:solidFill>
                  <a:srgbClr val="212529"/>
                </a:solidFill>
                <a:effectLst/>
                <a:latin typeface="Mulish"/>
              </a:rPr>
              <a:t>Freeze layers</a:t>
            </a:r>
            <a:br>
              <a:rPr lang="en-US" b="0" i="0" dirty="0">
                <a:solidFill>
                  <a:srgbClr val="212529"/>
                </a:solidFill>
                <a:effectLst/>
                <a:latin typeface="Mulish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B5896-5FF1-41C3-AB49-1A5A0658A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i="1" dirty="0">
                <a:solidFill>
                  <a:srgbClr val="212529"/>
                </a:solidFill>
                <a:latin typeface="Mulish"/>
              </a:rPr>
              <a:t>S</a:t>
            </a:r>
            <a:r>
              <a:rPr lang="en-US" b="0" i="1" dirty="0">
                <a:solidFill>
                  <a:srgbClr val="212529"/>
                </a:solidFill>
                <a:effectLst/>
                <a:latin typeface="Mulish"/>
              </a:rPr>
              <a:t>o, they don’t change during training</a:t>
            </a:r>
            <a:endParaRPr lang="en-US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7B17A4-FC28-42FB-8603-6F7424B35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C1A553-C3F0-492E-B459-C9E6E0443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53</a:t>
            </a:fld>
            <a:endParaRPr lang="en-US" altLang="en-US"/>
          </a:p>
        </p:txBody>
      </p:sp>
      <p:pic>
        <p:nvPicPr>
          <p:cNvPr id="5122" name="Picture 2" descr="Fine tuning pretrained network">
            <a:extLst>
              <a:ext uri="{FF2B5EF4-FFF2-40B4-BE49-F238E27FC236}">
                <a16:creationId xmlns:a16="http://schemas.microsoft.com/office/drawing/2014/main" id="{450A60C5-1222-4753-876B-AB4B5E76F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317750"/>
            <a:ext cx="7347484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7659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990AD-D764-4F98-B531-7D67E3F0E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212529"/>
                </a:solidFill>
                <a:effectLst/>
                <a:latin typeface="Mulish"/>
              </a:rPr>
              <a:t>Step4 : Add new trainable layers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3766C-66A2-4645-8A91-681FA7E70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59D5CD-18C4-4150-B024-F5F90B43B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ECE641-DDFB-4F62-8CBD-F25C503CD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54</a:t>
            </a:fld>
            <a:endParaRPr lang="en-US" altLang="en-US"/>
          </a:p>
        </p:txBody>
      </p:sp>
      <p:pic>
        <p:nvPicPr>
          <p:cNvPr id="6146" name="Picture 2" descr="New trainable layers">
            <a:extLst>
              <a:ext uri="{FF2B5EF4-FFF2-40B4-BE49-F238E27FC236}">
                <a16:creationId xmlns:a16="http://schemas.microsoft.com/office/drawing/2014/main" id="{00FD4D21-DFDD-4170-9039-822C8AC50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987" y="1871234"/>
            <a:ext cx="5534025" cy="470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22158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5C4AA-F2EB-4344-929D-B2E2D1692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0" i="0" dirty="0">
                <a:solidFill>
                  <a:srgbClr val="212529"/>
                </a:solidFill>
                <a:effectLst/>
                <a:latin typeface="Mulish"/>
              </a:rPr>
              <a:t>Step 5: Train the new layers on the dataset</a:t>
            </a:r>
            <a:br>
              <a:rPr lang="en-US" b="0" i="0" dirty="0">
                <a:solidFill>
                  <a:srgbClr val="212529"/>
                </a:solidFill>
                <a:effectLst/>
                <a:latin typeface="Mulish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D14E8-4E80-4C2B-8917-48A9CBCA6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1" dirty="0">
                <a:solidFill>
                  <a:srgbClr val="212529"/>
                </a:solidFill>
                <a:effectLst/>
                <a:latin typeface="Mulish"/>
              </a:rPr>
              <a:t>Remember that the pre-trained model’s final output will most likely be different from the output that you want for your model. For example, pre-trained models trained on the ImageNet dataset will output 1000 classes</a:t>
            </a:r>
          </a:p>
          <a:p>
            <a:pPr algn="l"/>
            <a:endParaRPr lang="en-US" b="0" i="1" dirty="0">
              <a:solidFill>
                <a:srgbClr val="212529"/>
              </a:solidFill>
              <a:effectLst/>
              <a:latin typeface="Mulish"/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85FA07-B3BB-4A53-AA9B-74089CAF7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772695-B8E8-4C40-896C-AD2E2CEBB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70021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B74E4-7560-4F4A-9C69-F357FB523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212529"/>
                </a:solidFill>
                <a:latin typeface="Mulish"/>
              </a:rPr>
              <a:t>Step 6: </a:t>
            </a:r>
            <a:r>
              <a:rPr lang="it-IT" b="0" i="0" dirty="0">
                <a:solidFill>
                  <a:srgbClr val="212529"/>
                </a:solidFill>
                <a:effectLst/>
                <a:latin typeface="Mulish"/>
              </a:rPr>
              <a:t>Improve the model via fine-tuning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80EE7-D588-4A09-8165-A3FC5C21E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DFC3BC-9CEE-4A92-A245-055C70088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CF5A4-0454-4652-8675-F16DC39BF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56</a:t>
            </a:fld>
            <a:endParaRPr lang="en-US" altLang="en-US"/>
          </a:p>
        </p:txBody>
      </p:sp>
      <p:pic>
        <p:nvPicPr>
          <p:cNvPr id="8194" name="Picture 2" descr="Freeze layers">
            <a:extLst>
              <a:ext uri="{FF2B5EF4-FFF2-40B4-BE49-F238E27FC236}">
                <a16:creationId xmlns:a16="http://schemas.microsoft.com/office/drawing/2014/main" id="{EA5EFBA5-F24A-4525-B9B3-4354C19FD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804987"/>
            <a:ext cx="5524500" cy="473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7325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br>
              <a:rPr lang="en-US" altLang="en-US" dirty="0"/>
            </a:br>
            <a:r>
              <a:rPr lang="en-US" altLang="en-US" dirty="0"/>
              <a:t>Part A.2</a:t>
            </a:r>
            <a:br>
              <a:rPr lang="en-US" altLang="en-US" dirty="0"/>
            </a:br>
            <a:r>
              <a:rPr lang="en-US" altLang="en-US" dirty="0"/>
              <a:t>Feedforward details for reference using a MATLAB program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 dirty="0">
              <a:solidFill>
                <a:srgbClr val="898989"/>
              </a:solidFill>
            </a:endParaRPr>
          </a:p>
          <a:p>
            <a:pPr eaLnBrk="1" hangingPunct="1"/>
            <a:r>
              <a:rPr lang="en-US" altLang="en-US" dirty="0">
                <a:solidFill>
                  <a:srgbClr val="898989"/>
                </a:solidFill>
              </a:rPr>
              <a:t>Feed forward part of </a:t>
            </a:r>
          </a:p>
          <a:p>
            <a:pPr eaLnBrk="1" hangingPunct="1"/>
            <a:r>
              <a:rPr lang="en-US" altLang="en-US" dirty="0" err="1">
                <a:solidFill>
                  <a:srgbClr val="898989"/>
                </a:solidFill>
              </a:rPr>
              <a:t>cnnff</a:t>
            </a:r>
            <a:r>
              <a:rPr lang="en-US" altLang="en-US" dirty="0">
                <a:solidFill>
                  <a:srgbClr val="898989"/>
                </a:solidFill>
              </a:rPr>
              <a:t>( )</a:t>
            </a:r>
          </a:p>
          <a:p>
            <a:pPr eaLnBrk="1" hangingPunct="1"/>
            <a:endParaRPr lang="en-US" altLang="en-US" dirty="0">
              <a:solidFill>
                <a:srgbClr val="898989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r>
              <a:rPr lang="en-US" altLang="en-US">
                <a:solidFill>
                  <a:srgbClr val="898989"/>
                </a:solidFill>
              </a:rPr>
              <a:t>CNN. g.2c2</a:t>
            </a:r>
          </a:p>
        </p:txBody>
      </p:sp>
      <p:sp>
        <p:nvSpPr>
          <p:cNvPr id="1024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21103AF-3E75-47B7-A01F-B0FE5E79F89B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0246" name="TextBox 1"/>
          <p:cNvSpPr txBox="1">
            <a:spLocks noChangeArrowheads="1"/>
          </p:cNvSpPr>
          <p:nvPr/>
        </p:nvSpPr>
        <p:spPr bwMode="auto">
          <a:xfrm>
            <a:off x="457200" y="5867400"/>
            <a:ext cx="8356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Matlab example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http://www.mathworks.com/matlabcentral/fileexchange/38310-deep-learning-toolbox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 err="1"/>
              <a:t>Cnnff.m</a:t>
            </a:r>
            <a:br>
              <a:rPr lang="en-US" altLang="en-US" dirty="0"/>
            </a:br>
            <a:r>
              <a:rPr lang="en-US" altLang="en-US" sz="3600" u="sng" dirty="0"/>
              <a:t>C</a:t>
            </a:r>
            <a:r>
              <a:rPr lang="en-US" altLang="en-US" sz="3600" dirty="0"/>
              <a:t>onvolution </a:t>
            </a:r>
            <a:r>
              <a:rPr lang="en-US" altLang="en-US" sz="3600" u="sng" dirty="0"/>
              <a:t>N</a:t>
            </a:r>
            <a:r>
              <a:rPr lang="en-US" altLang="en-US" sz="3600" dirty="0"/>
              <a:t>eural </a:t>
            </a:r>
            <a:r>
              <a:rPr lang="en-US" altLang="en-US" sz="3600" u="sng" dirty="0"/>
              <a:t>N</a:t>
            </a:r>
            <a:r>
              <a:rPr lang="en-US" altLang="en-US" sz="3600" dirty="0"/>
              <a:t>etworks </a:t>
            </a:r>
            <a:r>
              <a:rPr lang="en-US" altLang="en-US" sz="3600" u="sng" dirty="0"/>
              <a:t>f</a:t>
            </a:r>
            <a:r>
              <a:rPr lang="en-US" altLang="en-US" sz="3600" dirty="0"/>
              <a:t>eed </a:t>
            </a:r>
            <a:r>
              <a:rPr lang="en-US" altLang="en-US" sz="3600" u="sng" dirty="0"/>
              <a:t>f</a:t>
            </a:r>
            <a:r>
              <a:rPr lang="en-US" altLang="en-US" sz="3600" dirty="0"/>
              <a:t>orward</a:t>
            </a:r>
            <a:endParaRPr lang="en-US" alt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This is the feed forward part</a:t>
            </a:r>
          </a:p>
          <a:p>
            <a:pPr eaLnBrk="1" hangingPunct="1"/>
            <a:r>
              <a:rPr lang="en-US" altLang="en-US" dirty="0"/>
              <a:t>Assume all the weights are initialized or calculated, we show how to get the output from inputs.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en-US" dirty="0"/>
              <a:t>Ref: CNN </a:t>
            </a:r>
            <a:r>
              <a:rPr lang="en-US" altLang="en-US" dirty="0" err="1"/>
              <a:t>Matlab</a:t>
            </a:r>
            <a:r>
              <a:rPr lang="en-US" altLang="en-US" dirty="0"/>
              <a:t> example </a:t>
            </a:r>
            <a:r>
              <a:rPr lang="en-US" altLang="en-US" dirty="0">
                <a:hlinkClick r:id="rId3"/>
              </a:rPr>
              <a:t>http://www.mathworks.com/matlabcentral/fileexchange/38310-deep-learning-toolbox</a:t>
            </a:r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r>
              <a:rPr lang="en-US" altLang="en-US">
                <a:solidFill>
                  <a:srgbClr val="898989"/>
                </a:solidFill>
              </a:rPr>
              <a:t>CNN. g.2c2</a:t>
            </a:r>
          </a:p>
        </p:txBody>
      </p:sp>
      <p:sp>
        <p:nvSpPr>
          <p:cNvPr id="1126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322CB3D-FF61-4CA4-B09A-5925E9EE15EE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58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1143000"/>
          </a:xfrm>
        </p:spPr>
        <p:txBody>
          <a:bodyPr/>
          <a:lstStyle/>
          <a:p>
            <a:pPr algn="l" eaLnBrk="1" hangingPunct="1"/>
            <a:r>
              <a:rPr lang="en-US" altLang="en-US" sz="2800"/>
              <a:t>Layer 1</a:t>
            </a:r>
            <a:r>
              <a:rPr lang="en-US" altLang="en-US" sz="2800">
                <a:sym typeface="Wingdings" pitchFamily="2" charset="2"/>
              </a:rPr>
              <a:t></a:t>
            </a:r>
            <a:r>
              <a:rPr lang="en-US" altLang="en-US" sz="2800"/>
              <a:t>2</a:t>
            </a:r>
            <a:br>
              <a:rPr lang="en-US" altLang="en-US" sz="2800"/>
            </a:br>
            <a:r>
              <a:rPr lang="en-US" altLang="en-US" sz="2800"/>
              <a:t>(Input to hidden):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76200"/>
            <a:ext cx="4114800" cy="6705600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endParaRPr lang="en-US" altLang="en-US" sz="16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/>
              <a:t>Convolute layer 1 with  different kernels (map_index1=1,2,.,6) and produce 6 output maps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b="1" u="sng" dirty="0"/>
              <a:t>Inputs : </a:t>
            </a:r>
          </a:p>
          <a:p>
            <a:pPr marL="742950" lvl="2" indent="-342900" eaLnBrk="1" hangingPunct="1">
              <a:lnSpc>
                <a:spcPct val="80000"/>
              </a:lnSpc>
            </a:pPr>
            <a:r>
              <a:rPr lang="en-US" altLang="en-US" sz="1400" dirty="0"/>
              <a:t>input layer 1, a 28x28 image</a:t>
            </a:r>
          </a:p>
          <a:p>
            <a:pPr marL="742950" lvl="2" indent="-342900" eaLnBrk="1" hangingPunct="1">
              <a:lnSpc>
                <a:spcPct val="80000"/>
              </a:lnSpc>
            </a:pPr>
            <a:r>
              <a:rPr lang="en-US" altLang="en-US" sz="1400" dirty="0"/>
              <a:t>6 different kernels : k(1),.,,,k(6) , each k is 5x5, K are dendrites of neurons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b="1" u="sng" dirty="0"/>
              <a:t>Output : </a:t>
            </a:r>
            <a:r>
              <a:rPr lang="en-US" altLang="en-US" sz="1600" dirty="0"/>
              <a:t>6 output maps each 24x24</a:t>
            </a:r>
          </a:p>
          <a:p>
            <a:pPr eaLnBrk="1" hangingPunct="1">
              <a:lnSpc>
                <a:spcPct val="80000"/>
              </a:lnSpc>
            </a:pPr>
            <a:endParaRPr lang="en-US" altLang="en-US" sz="16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1600" b="1" u="sng" dirty="0"/>
              <a:t>Algorithm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/>
              <a:t>For(</a:t>
            </a:r>
            <a:r>
              <a:rPr lang="en-US" altLang="en-US" sz="1600" dirty="0" err="1"/>
              <a:t>map_index</a:t>
            </a:r>
            <a:r>
              <a:rPr lang="en-US" altLang="en-US" sz="1600" dirty="0"/>
              <a:t>=1:6)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/>
              <a:t>{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/>
              <a:t>  layer_2(</a:t>
            </a:r>
            <a:r>
              <a:rPr lang="en-US" altLang="en-US" sz="1600" dirty="0" err="1"/>
              <a:t>map_index</a:t>
            </a:r>
            <a:r>
              <a:rPr lang="en-US" altLang="en-US" sz="1600" dirty="0"/>
              <a:t>)=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/>
              <a:t>                       I*k(</a:t>
            </a:r>
            <a:r>
              <a:rPr lang="en-US" altLang="en-US" sz="1600" dirty="0" err="1"/>
              <a:t>map_index</a:t>
            </a:r>
            <a:r>
              <a:rPr lang="en-US" altLang="en-US" sz="1600" dirty="0"/>
              <a:t>)</a:t>
            </a:r>
            <a:r>
              <a:rPr lang="en-US" altLang="en-US" sz="1600" baseline="-25000" dirty="0"/>
              <a:t>valid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/>
              <a:t>}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b="1" u="sng" dirty="0"/>
              <a:t>Discussion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/>
              <a:t>“Valid” means only consider overlapped areas, so if layer 1 is 28x28, kernel is 5x5 each, each output map is 24x24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/>
              <a:t>In </a:t>
            </a:r>
            <a:r>
              <a:rPr lang="en-US" altLang="en-US" sz="1600" dirty="0" err="1"/>
              <a:t>Matlab</a:t>
            </a:r>
            <a:r>
              <a:rPr lang="en-US" altLang="en-US" sz="1600" dirty="0"/>
              <a:t> &gt; use </a:t>
            </a:r>
            <a:r>
              <a:rPr lang="en-US" altLang="en-US" sz="1600" dirty="0" err="1"/>
              <a:t>convn</a:t>
            </a:r>
            <a:r>
              <a:rPr lang="en-US" altLang="en-US" sz="1600" dirty="0"/>
              <a:t>(</a:t>
            </a:r>
            <a:r>
              <a:rPr lang="en-US" altLang="en-US" sz="1600" dirty="0" err="1"/>
              <a:t>I,k,’valid</a:t>
            </a:r>
            <a:r>
              <a:rPr lang="en-US" altLang="en-US" sz="1600" dirty="0"/>
              <a:t>’)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/>
              <a:t>Example: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/>
              <a:t>I=rand(28,28)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/>
              <a:t>k=rand(5,5)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/>
              <a:t>size(</a:t>
            </a:r>
            <a:r>
              <a:rPr lang="en-US" altLang="en-US" sz="1600" dirty="0" err="1"/>
              <a:t>convn</a:t>
            </a:r>
            <a:r>
              <a:rPr lang="en-US" altLang="en-US" sz="1600" dirty="0"/>
              <a:t>(</a:t>
            </a:r>
            <a:r>
              <a:rPr lang="en-US" altLang="en-US" sz="1600" dirty="0" err="1"/>
              <a:t>I,k,’valid</a:t>
            </a:r>
            <a:r>
              <a:rPr lang="en-US" altLang="en-US" sz="1600" dirty="0"/>
              <a:t>’))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/>
              <a:t>&gt; </a:t>
            </a:r>
            <a:r>
              <a:rPr lang="en-US" altLang="en-US" sz="1600" dirty="0" err="1"/>
              <a:t>ans</a:t>
            </a:r>
            <a:r>
              <a:rPr lang="en-US" altLang="en-US" sz="1600" dirty="0"/>
              <a:t> &gt; 24 24</a:t>
            </a:r>
          </a:p>
          <a:p>
            <a:pPr eaLnBrk="1" hangingPunct="1">
              <a:lnSpc>
                <a:spcPct val="80000"/>
              </a:lnSpc>
              <a:buFont typeface="Arial" charset="0"/>
              <a:buNone/>
            </a:pPr>
            <a:endParaRPr lang="en-US" altLang="en-US" sz="15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05400" y="46168"/>
            <a:ext cx="28956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r>
              <a:rPr lang="en-US" altLang="en-US">
                <a:solidFill>
                  <a:srgbClr val="898989"/>
                </a:solidFill>
              </a:rPr>
              <a:t>CNN. g.2c2</a:t>
            </a:r>
            <a:endParaRPr lang="en-US" altLang="en-US" dirty="0">
              <a:solidFill>
                <a:srgbClr val="898989"/>
              </a:solidFill>
            </a:endParaRPr>
          </a:p>
        </p:txBody>
      </p:sp>
      <p:sp>
        <p:nvSpPr>
          <p:cNvPr id="1331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4528A88-E34A-42BA-8F42-D954450523D6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09800" y="4038600"/>
            <a:ext cx="838200" cy="838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62200" y="4191000"/>
            <a:ext cx="838200" cy="838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14600" y="4343400"/>
            <a:ext cx="838200" cy="838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667000" y="4495800"/>
            <a:ext cx="838200" cy="838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819400" y="4648200"/>
            <a:ext cx="838200" cy="838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971800" y="4800600"/>
            <a:ext cx="838200" cy="838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57200" y="4114800"/>
            <a:ext cx="1219200" cy="1371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3325" name="TextBox 74"/>
          <p:cNvSpPr txBox="1">
            <a:spLocks noChangeArrowheads="1"/>
          </p:cNvSpPr>
          <p:nvPr/>
        </p:nvSpPr>
        <p:spPr bwMode="auto">
          <a:xfrm>
            <a:off x="381000" y="2971800"/>
            <a:ext cx="137160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Layer 1: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Image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Input (i)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1x28x28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3326" name="TextBox 75"/>
          <p:cNvSpPr txBox="1">
            <a:spLocks noChangeArrowheads="1"/>
          </p:cNvSpPr>
          <p:nvPr/>
        </p:nvSpPr>
        <p:spPr bwMode="auto">
          <a:xfrm>
            <a:off x="1371600" y="1066800"/>
            <a:ext cx="1676400" cy="2032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Layer 1</a:t>
            </a:r>
            <a:r>
              <a:rPr lang="en-US" altLang="en-US" sz="1800">
                <a:sym typeface="Wingdings" pitchFamily="2" charset="2"/>
              </a:rPr>
              <a:t></a:t>
            </a:r>
            <a:r>
              <a:rPr lang="en-US" altLang="en-US" sz="1800"/>
              <a:t>2: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6 conv.Maps (C)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InputMaps=6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OutputMaps=6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Fan_in=5</a:t>
            </a:r>
            <a:r>
              <a:rPr lang="en-US" altLang="en-US" sz="1800" baseline="30000"/>
              <a:t>2</a:t>
            </a:r>
            <a:r>
              <a:rPr lang="en-US" altLang="en-US" sz="1800"/>
              <a:t>=25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Fan_out=6x5</a:t>
            </a:r>
            <a:r>
              <a:rPr lang="en-US" altLang="en-US" sz="1800" baseline="30000"/>
              <a:t>2</a:t>
            </a:r>
            <a:r>
              <a:rPr lang="en-US" altLang="en-US" sz="1800"/>
              <a:t>=150</a:t>
            </a:r>
          </a:p>
        </p:txBody>
      </p:sp>
      <p:sp>
        <p:nvSpPr>
          <p:cNvPr id="13327" name="TextBox 79"/>
          <p:cNvSpPr txBox="1">
            <a:spLocks noChangeArrowheads="1"/>
          </p:cNvSpPr>
          <p:nvPr/>
        </p:nvSpPr>
        <p:spPr bwMode="auto">
          <a:xfrm>
            <a:off x="228600" y="1143000"/>
            <a:ext cx="12954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Layer 1: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One input (I)</a:t>
            </a:r>
          </a:p>
        </p:txBody>
      </p:sp>
      <p:sp>
        <p:nvSpPr>
          <p:cNvPr id="86" name="Rectangle 85"/>
          <p:cNvSpPr/>
          <p:nvPr/>
        </p:nvSpPr>
        <p:spPr>
          <a:xfrm>
            <a:off x="1066800" y="4953000"/>
            <a:ext cx="152400" cy="152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cxnSp>
        <p:nvCxnSpPr>
          <p:cNvPr id="88" name="Straight Arrow Connector 87"/>
          <p:cNvCxnSpPr>
            <a:stCxn id="86" idx="3"/>
          </p:cNvCxnSpPr>
          <p:nvPr/>
        </p:nvCxnSpPr>
        <p:spPr>
          <a:xfrm>
            <a:off x="1219200" y="5029200"/>
            <a:ext cx="1981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30" name="TextBox 88"/>
          <p:cNvSpPr txBox="1">
            <a:spLocks noChangeArrowheads="1"/>
          </p:cNvSpPr>
          <p:nvPr/>
        </p:nvSpPr>
        <p:spPr bwMode="auto">
          <a:xfrm>
            <a:off x="914400" y="5105400"/>
            <a:ext cx="7858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Kernel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=5x5</a:t>
            </a:r>
          </a:p>
        </p:txBody>
      </p:sp>
      <p:sp>
        <p:nvSpPr>
          <p:cNvPr id="91" name="Rectangle 90"/>
          <p:cNvSpPr/>
          <p:nvPr/>
        </p:nvSpPr>
        <p:spPr>
          <a:xfrm>
            <a:off x="3505200" y="5257800"/>
            <a:ext cx="76200" cy="76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3332" name="TextBox 91"/>
          <p:cNvSpPr txBox="1">
            <a:spLocks noChangeArrowheads="1"/>
          </p:cNvSpPr>
          <p:nvPr/>
        </p:nvSpPr>
        <p:spPr bwMode="auto">
          <a:xfrm>
            <a:off x="3276600" y="5638800"/>
            <a:ext cx="533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2x2</a:t>
            </a:r>
          </a:p>
        </p:txBody>
      </p:sp>
      <p:sp>
        <p:nvSpPr>
          <p:cNvPr id="13333" name="TextBox 120"/>
          <p:cNvSpPr txBox="1">
            <a:spLocks noChangeArrowheads="1"/>
          </p:cNvSpPr>
          <p:nvPr/>
        </p:nvSpPr>
        <p:spPr bwMode="auto">
          <a:xfrm>
            <a:off x="2057400" y="3352800"/>
            <a:ext cx="11572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Layer 2(c):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6x24x24</a:t>
            </a:r>
          </a:p>
        </p:txBody>
      </p:sp>
      <p:sp>
        <p:nvSpPr>
          <p:cNvPr id="13334" name="TextBox 123"/>
          <p:cNvSpPr txBox="1">
            <a:spLocks noChangeArrowheads="1"/>
          </p:cNvSpPr>
          <p:nvPr/>
        </p:nvSpPr>
        <p:spPr bwMode="auto">
          <a:xfrm>
            <a:off x="1752600" y="5257800"/>
            <a:ext cx="11842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Conv.*K(6)</a:t>
            </a:r>
          </a:p>
        </p:txBody>
      </p:sp>
      <p:sp>
        <p:nvSpPr>
          <p:cNvPr id="13335" name="TextBox 124"/>
          <p:cNvSpPr txBox="1">
            <a:spLocks noChangeArrowheads="1"/>
          </p:cNvSpPr>
          <p:nvPr/>
        </p:nvSpPr>
        <p:spPr bwMode="auto">
          <a:xfrm>
            <a:off x="457200" y="5791200"/>
            <a:ext cx="2189163" cy="92392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I=input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C=Conv.=convolution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S=Subs=sub sampling</a:t>
            </a:r>
          </a:p>
        </p:txBody>
      </p:sp>
      <p:cxnSp>
        <p:nvCxnSpPr>
          <p:cNvPr id="131" name="Straight Arrow Connector 130"/>
          <p:cNvCxnSpPr/>
          <p:nvPr/>
        </p:nvCxnSpPr>
        <p:spPr>
          <a:xfrm flipV="1">
            <a:off x="3429000" y="5410200"/>
            <a:ext cx="76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81000" y="4038600"/>
            <a:ext cx="1295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81000" y="4038600"/>
            <a:ext cx="0" cy="1447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39" name="TextBox 9"/>
          <p:cNvSpPr txBox="1">
            <a:spLocks noChangeArrowheads="1"/>
          </p:cNvSpPr>
          <p:nvPr/>
        </p:nvSpPr>
        <p:spPr bwMode="auto">
          <a:xfrm>
            <a:off x="1752600" y="3962400"/>
            <a:ext cx="238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</a:t>
            </a:r>
          </a:p>
        </p:txBody>
      </p:sp>
      <p:sp>
        <p:nvSpPr>
          <p:cNvPr id="13340" name="TextBox 89"/>
          <p:cNvSpPr txBox="1">
            <a:spLocks noChangeArrowheads="1"/>
          </p:cNvSpPr>
          <p:nvPr/>
        </p:nvSpPr>
        <p:spPr bwMode="auto">
          <a:xfrm>
            <a:off x="228600" y="5410200"/>
            <a:ext cx="2397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j</a:t>
            </a:r>
          </a:p>
        </p:txBody>
      </p:sp>
      <p:sp>
        <p:nvSpPr>
          <p:cNvPr id="13341" name="TextBox 94"/>
          <p:cNvSpPr txBox="1">
            <a:spLocks noChangeArrowheads="1"/>
          </p:cNvSpPr>
          <p:nvPr/>
        </p:nvSpPr>
        <p:spPr bwMode="auto">
          <a:xfrm>
            <a:off x="3124200" y="3581400"/>
            <a:ext cx="135255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Map_index=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   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          :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            6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1143000" y="4114800"/>
            <a:ext cx="129540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43" name="Rectangle 7"/>
          <p:cNvSpPr>
            <a:spLocks noChangeArrowheads="1"/>
          </p:cNvSpPr>
          <p:nvPr/>
        </p:nvSpPr>
        <p:spPr bwMode="auto">
          <a:xfrm>
            <a:off x="1371600" y="4343400"/>
            <a:ext cx="11842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Conv.*K(1)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04616" y="6125824"/>
            <a:ext cx="653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kernel (K) convolves with the input image (</a:t>
            </a:r>
            <a:r>
              <a:rPr lang="en-US" dirty="0" err="1"/>
              <a:t>i</a:t>
            </a:r>
            <a:r>
              <a:rPr lang="en-US" dirty="0"/>
              <a:t>)  to generate 1 output map. 6 kernels gives 6 maps. K is learned by backpropagation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An example optical character recognition (OCR)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32" y="1524000"/>
            <a:ext cx="5486400" cy="4525963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sz="2200" dirty="0"/>
              <a:t>Example </a:t>
            </a:r>
            <a:r>
              <a:rPr lang="en-US" altLang="en-US" sz="2200" dirty="0" err="1"/>
              <a:t>test_example_CNN.m</a:t>
            </a:r>
            <a:r>
              <a:rPr lang="en-US" altLang="en-US" sz="2200" dirty="0"/>
              <a:t> in </a:t>
            </a:r>
            <a:r>
              <a:rPr lang="en-US" altLang="en-US" sz="2200" dirty="0">
                <a:hlinkClick r:id="rId2"/>
              </a:rPr>
              <a:t>http://www.mathworks.com/matlabcentral/fileexchange/38310-deep-learning-toolbox</a:t>
            </a:r>
            <a:endParaRPr lang="en-US" altLang="en-US" sz="22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200" dirty="0"/>
              <a:t>Based on a data base (mnist_uint8, from </a:t>
            </a:r>
            <a:r>
              <a:rPr lang="en-US" altLang="en-US" sz="2200" dirty="0">
                <a:hlinkClick r:id="rId3"/>
              </a:rPr>
              <a:t>http://yann.lecun.com/exdb/mnist/</a:t>
            </a:r>
            <a:r>
              <a:rPr lang="en-US" altLang="en-US" sz="2200" dirty="0"/>
              <a:t>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200" dirty="0"/>
              <a:t>60,000 training examples (e.g. 28x28 pixels each)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200" dirty="0"/>
              <a:t>10,000 testing samples (a different dataset)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/>
              <a:t>After training , given an unknown image, it will tell whether it is 0, or 1 ,..,9 etc.</a:t>
            </a:r>
          </a:p>
          <a:p>
            <a:pPr eaLnBrk="1" hangingPunct="1">
              <a:lnSpc>
                <a:spcPct val="80000"/>
              </a:lnSpc>
            </a:pPr>
            <a:endParaRPr lang="en-US" altLang="en-US" sz="2200" dirty="0"/>
          </a:p>
          <a:p>
            <a:pPr eaLnBrk="1" hangingPunct="1">
              <a:lnSpc>
                <a:spcPct val="80000"/>
              </a:lnSpc>
            </a:pPr>
            <a:endParaRPr lang="en-US" altLang="en-US" sz="2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r>
              <a:rPr lang="en-US" altLang="en-US">
                <a:solidFill>
                  <a:srgbClr val="898989"/>
                </a:solidFill>
              </a:rPr>
              <a:t>CNN. g.2c2</a:t>
            </a:r>
          </a:p>
        </p:txBody>
      </p:sp>
      <p:sp>
        <p:nvSpPr>
          <p:cNvPr id="7173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05C9FBA-B950-4AB6-A76D-A3436EB4BFD6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7174" name="AutoShape 2" descr="data:image/jpeg;base64,/9j/4AAQSkZJRgABAQAAAQABAAD/2wCEAAkGBxQTERUUEhQWFhQWGRwXGBgXGBwcHxgdIh4fHCAZGx8YHighHBolIRwWITEhJSkrLi4uHB8zODMsNygtLiwBCgoKBQUFDgUFDisZExkrKysrKysrKysrKysrKysrKysrKysrKysrKysrKysrKysrKysrKysrKysrKysrKysrK//AABEIAMgA/QMBIgACEQEDEQH/xAAcAAADAQEBAQEBAAAAAAAAAAAABwgGBQQDAgH/xABPEAABAgMEBAcJDQcEAgMBAAABAgMABBEFBhIhBxMxNRdBUVRhc9IIFCIycXSRsbMWQlOBkpOUoaOywcPTFRgjNFJywjNDYuIkomOD4Sb/xAAUAQEAAAAAAAAAAAAAAAAAAAAA/8QAFBEBAAAAAAAAAAAAAAAAAAAAAP/aAAwDAQACEQMRAD8AeMEEEAQQQQBBBBAEEEEB8Z2ZDbanFAkJBJA2nydMeaWtdpYFVBCipTeBZAViSaFIFczXkrtEfa0ZQPNLbVsWkpPkMcd66qSU4XClCXNYlFAQk6xLpCa7KqBz2gKoKUEB0hbUvhUoPtFKclEOJoCa0BNciaH0GPyxbkupIVrm01QHaKWkEIIBxEE5ChGceBF2AkoUhwhSEpQklIIy1uZHHUOqHxCPkm6KcAbLqigAZYU1xhkMYqjiwDxdlTWA7craTLho262s0rRC0qNK0rkdlco+DFstqSpZOBsGmNZSlJzpkcWWY46R/GLISl4OhRqC6aUH+4UE+jAPTHifu1iK1awArIJwtgBVMXjgHwz4W08gygOg9bUsgkLmGUkCpBcSKCgNTU5ChB+MQTFssJxDWJUpBAUhKgVJqQnNINRmoemOdLXVQhpLeNRwgCpAqaMd78XR4Xlj5s3ZPhBbng4ipACRlmg1JpUk6sZdJzOVA67VrMlQTrW8aswjGnERnmADmPBV6DyR+5a0mXEqW262tCPGUlaSE5YvCINBkQc+IxzDdlGApKlEHDXYDQFZpXirrDH4s+xHCzMNzCk1eyqj3qQ2lA96AT4NdlOLZAe9u22VOttIcStTiVKTgUkiicidueeWVfqjye6uXyzVUuOtUwmtWq4yf+OVAeOqeWPTZ9katwuFZUtWPFlQEqKTUDioEgUjwquk1UqClBaislXQouKoBsH+rtGZwJrsgPQ1eZhSUqBVRSEuVwnIKS6rMbQRqXKjiIEftduAJQrUukOKCU01eZIqPf8AGK+jOkeeWuylDhcS4r3lAQCElKHUZDkJeWojlj6Sl30op4X+6HqJSEpBCcNEpGwHaeU1gO0IIIIAggggCCCCAIIIIAggggPNPz7TCMb7iGkVAxOKCE1OwVUQKmOb7r7P59KfSGu1GU0+bnX1rfriYoCyDfCz+fSn0hrtQe6+z+fSn0hrtRPmiu+knZ7b4mmNYtdCghIVsB8HwtkdXSMzJT1nJtKTb1SkOBpxGGlanjpkT0iAfdm2xLzGLvd9l7DTFqnErw1rSuEmlaHbyGPdCM7mbbP+Rj82HnAEc2fvBKMrwPTTDS6A4XHUJVQ7DRRBpHSiZu6B3uepb/ygH97r7P59KfSGu1B7r7P59KfSGu1EdNNlRCUgknYAKkxuLF0UzzyQt0Il2yKhTy0g/JriHogKN919n8+lPpDXajry76VoStCkrQoBSVJIIUDmCCMiDyiI6vbdxyQmSw6UqIAUFJOSknYR9cVVo/3XI+bM/cTAd+CCCA4qr2yAJBnZUEGhBfbyPJ40fz3X2fz6U+kNdqJDtj+Ye6xf3jDP0FXZQtTs/MpSWWQUpKiKYqVUSDyJIzPLAO33X2fz6U+kNdqPtKXlk3Vhtqbl3Fq8VCHm1KOVcglVTkCfiiQrxPtuTTy2UhDSnFFCRmAK8XRxxpNDW+pTyueyXAVdBBBAeafn2mEY33W2kVAxOLCBU7BVRArHN919n8+lPpDXajJ6ft0K61v1mJjgLI919n8+lPpDXag919n8+lPpDXaiXdHV3Uz8+0wv/TNVLoaHCNtDy5iOfeuzUy06+wg1S2spSa1y4s+WAsKzrTZfSVMPNupBwktrSsA7aEpJoaEGnTHrhSdzdu+Y84Ps0Q24Ajmz94ZRleB6aYaXQHC46hKqHYaKINI6UTJp/wB7q6lv8YCgPdfZ/PpT6Q12oPdfZ/PpT6Q12ome7t02Fyvfc9NCXYUooQEpxrWRkSEjOgMfK/N0O8tS404XpZ9OJtylK9BHEc4CnfdfZ/PpT6Q12o68u+laUrQpKkKAUlSSCFA5ggjIgjjERBFi3B3XI+bM+zTAZfT5udfWt+uEndLRrO2g1rWUoS3WgU4opxeTI1h2afNzr61v1xjtHuluVlLPbln23MTIIBTnjqpSvi2wGTtDQ7abakgNIcqaVbWCB0nFTKOrfZlmzLKFmY9ZNOLS86U7EUOyOxamnxWsHe8qNWNusVQkfFWn1xxLfvBYs+VTD7T7UyRmlByUeI1gO93M22f8jH5sPOEb3M+2f/8Ao/Nh5QBEzd0Dvc9S3/lFMxM3dA73PUt/5QHt0bWW8iz1TUlLJfnFu6tK1YSGEgZqorYTHfsjR29MuLetafxlHhLabcrgGZoo1okZbABCjutLTb7yZaUU4FOnMIUUinGpVDsHLG5vtaLdmyf7Mll45hw4px4HMmniV28f1dMBj9IFrtzU+66zXVVCUVJNQkUrnsEVDo/3XI+bM/cTEdxYmj/dcj5sz9xMB34IIICKLY/mHusX94xQWjKwEzF3iwklHfBVjUNtagE+hIET7bH8w91i/vGGzo70rSspItyky254OIFSQCMJ+OvLAdGY0b2Q5ik5eYJnUpJBxVJKRU1AypGE0TSqmrflm1ii0LdSochDbgMa20tIdlyaHTZUv/5DmQcKaAV2mpzy5IyGiF9S7dlVrJUpSnCSdpJbXUwFVQQQQC40/boV1rfrMTHFO6eyP2QqoqNa3ls4zE22TJ659toe/UE+kwDX0KWcmWlpq1HqAIQpDVctgqT01NB8UKa0pwvPOOq8ZxSln4zWkNjTZajbDEtZkqoattIU4EkcWSQqnHtMJ6Aojubt3zHnB9miG3Ck7m7d8x5wfZohtwBEyaf97q6lv8YpuJk0/wC91dS3+MBhRPrW23LrXRlK8Qy8XFtMNLShYz65KSRJpL0mwyCVtnFVRAzUBny+mFHLsKcUEISVKUaBIFSTyCG3diWRYSDMzr9Zgp/hSaF/1Da4AcvRAKEiLEuDuuR82Z9mmJEtOcLzy3SAkrUVUTsFeIRXdwd1yPmzPs0wHh0nXadtCQVLsKbSsrQqrhITQGp8VKjX4oTvALaPw0p8t39GG/pUvE9IWeqYl8OsC0J8IVFCaHKFBZWly2Jh1LLKWVuK2JDW3/2gDgFtH4aU+W7+jBwC2j8NKfLd/RjVJtq8+HF3uzQf8U19GOsZO0dL9sMOFt5DTa07UqZIP1nZAMjQ/cGYsszPfC2Va7V4dUpRphx1rjQn+obK8cMiFjoYvxNWkZrvrV/wtVhwJw+NrK1zNfFEM6AIT+lDRbN2jPGYYcl0o1aUUcUsKqK1yS2oUz5YcEJfStpLnbPnyxLlrV6tC/DRU1Na516IDnXd0T2zJOFyWmZNC1JKSarVkeTEwaRzX9BdpLUpa35QqUSSS47mTtP+jHh4b7T5WPmv+0HDfafKx81/2gPXwC2j8NKfLd/Rh9XXs5UvJSzCykrZZbbUU1IJSkJJFQDTLkET1w32nysfNf8AaKEupPrmJGWfcpjdZbcVQUFVJBNBxCpgOrBBBATxP6DLQW64sPSlFKUoVW7xkn4KPhwC2j8NKfLd/Rj8WhpptJDriAWKJWpIq3xAkf1R7bV0m25LttOvNspbeGJCtXkR8StvRAeXgFtH4aU+W7+jGhuBohnZK0WJl12WU20VFQQtwqNUKTkFNgbSOOMnw32nysfNf9o0ejvSrPzlpS8s8WtW4VBWFuhyQpQoa8oEA9oIIIDJaT7su2jIGXYU2lZWhVXCoJoK18VKjX4oT40DWiNj0p847+lDd0q3jekLPMxL4dYHEJ8IVFDWuUJbhvtPlY+a/wC0B7V6CLSJqX5Qnpcd/Sj88Ato/DSny3f0Y69h34vDNtlxhhtSB74tUB/tqrwvijgzGmi1UKKFhlKkmhSpogg8hBVANzRJc5+zJV1mYU0pS3dYC0VEUwpTniSnOoMbmMFodvZMWjKuuzODEh3AMCcIphSeU51JjewBCe0n6LJu0Z8zDDkulBQhFHFLCqitcktkU+OHDCW0q6S52QtAsS5a1YbQrw0VNTWudYDgSeg+1GlpcbmJVC0mqVJcdBB6P4MfmY0G2m4oqXMSqlE1JU46SfS1Hyk9LtsumjTSHDyIl1K+6Y/M7pgthlWF5tttXIthST6FEQH74BbR+GlPlu/ow+7sWeqXkpZhZSVssttqKakEpSEkioBpUcgieeG+0+Vj5r/tFCXVn1vyMs85TG6y24qgoMSkBRoOIVMBjtPm519a364myzbQcYcDrKyhxNaKTtFRSKT0+bnX1rfriaxIOlrWhteqBw48Jw15K7KwDQutcS1p1TLr7ziJdRCysueFTlA5THI01W21MTqG2akS6NUpZ2rUDnWu2myscew7x2o6WZeWeeVgI1aEcVOWgzSOnKNHpvsdLL0s6QhL7zQL6U8axkVU/GA0fczbZ/yMfmw84RnczbZ/yMfmw84AiZu6B3uepb/yimYmbugd7nqW/wDKA7DNzZOzbNbn5ppU2teE4QaITi2Ajj+OPMqXkbVknFtSzcrNpWEMpaP+oTxYR0DbxRmLn6Q35JBZUhEwwo1LbvhAf21rT0Q1dF9tWdNvuvNSCZd1pJcU4MwAdtM8th2CARl4rBfkntTMpwuUCqVrkdmzyRWGj/dcj5sz9xMStfS1zNTrz2MrClEJJ/pGynRFU6P91yPmzP3EwHfggggIotj+Ye6xf3jDVv5Klq7kgh5QLuIKRn70itOmgpCttIjvpzF4utVWnJiNYdVu6UbKS0yluWMypoAIStICUCgGdSc+LYYDCi6LL9iCdl0q17KiH6qyKR74A+nKPLoa31KeVz2S4blyb6Cbs2ddTKsshkKohKRhV4NfCAAEKnRPM6y35dzClONbqsKRQCrbhoBxCAqiCCCAXGn7dCutb9ZiaZSWW6tLbaSpayEpSNpJ2CKW0/boV1rfrMK7QrZVXZibDetVLNktt7Spw7MvJWAaV+7yCyZaW1C0JwKQksUBxIyr0gjljA6b7IYcal7Tl6ATFEqH9RpUHy5EGOTLaOLVtGZL0ykt6xVVrdOYFdgTty4hkI6WmGeYYk5SzGFhwseEtQ4tooc9pJOUBre5u3fMecH2aIbcKTubt3zHnB9miG3AETJp/wB7q6lv8YpuJk0/73V1Lf4wHqY0uvNy7MvJS7ba0pSgqIBJVsqB09MbW+dhzk7YilzzSRNtEOIDIBJTTYrkyJqByRPjDpQpK0mikkKB5CDUGN9d2/8Aaz88zgdW8qoSW6DCpJIxYgBs6eKAXykkGhyMWJcHdcj5sz7NMTnpms9tm1HA1QY0JcWkbErNajLyCKMuDuuR82Z9mmAy+n3c6+tb9cI+5t/5mz0qbbCFtKNShwVFeURUN5bYlpRguziglkKAJKCvM7Mkgn6oyHCfYfwqPozv6cAtDpvmQmjctLoX/WAa+iF1bdrvTbynphZW4raTycQHIBFK8I1jYNZjGCuHH3q7hryV1VK9EfLhPsP4VH0Z39OAyHczbZ/yMfmw84zl0b0SM7rO8VhWrw6yjakUxYsPjJFfFVGjgCJm7oHe56lv/KKZjI3mvrZko/qpxxKXcIVQsrXkdmaUEcvHASVDF0L3pZkZh8zCgltbRzO0qSckjpNTDa4T7D+FR9Gd/Tg4T7D+FR9Gd/TgJnnXQtxahsUpSh5CaxXuj/dcj5sz9xMZrhPsP4VH0Z39ON1Zk226y26yatOIStBAIqkioyIBGVMqQHqggggIotj+Ye6xf3jHjiontJdiJUpKnUBQJB/8ZzaNv+3H44T7D+FR9Gd/TgEPdK+r0i280lCHGX0kLQqo2ilQRmKR7tDW+5T+5z2S4dXCfYfwqPozv6cdCwb+2TMzCGZZxKnl1wAMLTsBJzUgAZA8cBtIIIIBb6ft0K61v1mElcC/z1lqcLSEuJcGaFkgVy8LLj4op+81sy0oxrZxQS0FBNSgrzOzJIJ+qMjwn2H8Kj6M7+nAJy9uladnU4Khls7Ut1z8pOcYRSiSScyczFPcJ9h/Co+jO/pwcJ9h/Co+jO/pwHI7m7d8x5wfZohtxxLqXglJxpTkkoKbSrCohtSPCoDsUkVyIzjtwBEyaf8Ae6uqb/GKbjIXlvtZko+WpxxKXsIUQWVryOzNKCPrgERo/v8AtyTSmJmVS+yolWwYgeTPIiO7aemJKGyizpNEuVVqsgVHSAnKu36oYvCfYfwqPozv6cHCfYfwqPozv6cBM87NrdcU44oqWo1Uo7SYr64O65HzZn2aYzPCfYfwqPozv6cbuzJpt1lt1k1acQlaCARVJAKciARkRlSAwWnzc6+tb9cTGBFOafNzr61v1xO11msU7LJ5Xm9v9wgGRpPYbk7HkJJI/iL/AIysv+OZPTVQhRw8L83OftK2y2SUMNNIKnDsSnPxa5VNI81s3Tsk2VNuSgcK5Y0D6iRjUOIVyI4shAenuZts/wCRj82HnCM7mbbP+Rj82HnAETN3QO9z1Lf+UUzEzd0Dvc9S3/lAYy7t25idcwS6MVM1KOSUjlUrYI7rdypcOap205VtzOo8JSQRlQqGVeiPrdy8cv8As5cg+t1jG5jLrQrjHI4NpHkjt2VdmzJRgWi+65MNBVGmijBrV+Q5lIptyEBhL02GJN7VJfbfBSFBbRyz4vLFV6P91yPmzP3ExK98beE7NKeSyhlJASEIFBQcZ5TFUaP91yPmzP3EwHfggggIvmpYuTi20gkreUmgFTmo7I6WkG6/7OnVS4c1icIWlVKGhqKEcuRj6XftRqWtcPvgltt9SjQVPjHOkb2/F3Ze1JkzbFpy5C6JCXKpwgcWyvGdogMO5culji0tbtcwFunFXDUHlj76Gt9Snlc9kuGbN3MWm7nenfEtUOazWY6N0xYqBVDUwtNDyKW5KioNFOCo2H+GvZAVZBBBALjT9uhXWt+sxMcU5p+3QrrW/WYmOA2UjZLRsF+YU2NamaQhK+PCUio8lYxsMSyG8d2ZvCPFmkKNTt8FOzkhdwFEdzdu+Y84Ps0Q24Unc3bvmPOD7NENuAImTT/vdXUt/jFNxM+nun7ZNdmqar5M4DOXVuU7NoLy1ol5VPjPu5J8g5THXdu7YwJQLUc1mzFqDgr/AHDi6Y0l97Efnm5ZEi4x3ihpOFOtCaKpmpYPHWsfK62jGVbS5MWhNNrQx4S0sKqjlwqWU5k8ggF7ey7S5FxCVLS4hxIW24nxVp5RWKpuDuuR82Z9mmJgv9es2hMhYSENNjA0ge9SOXpMU/cHdcj5sz7NMBl9Pm519a364maWfUhaVoNFJIUkjiINQYr6/d1xaUoZYuFoFSVYgnF4prSlRC1/d9b58v5kduA8lj6dwlnDMyxW6E0xIIovpVXOMPfjSK9PoDKW0MS4IOrRxkcajx+SGH+763z5fzI7cH7vrfPl/MjtwHn7mbbP+Rj82HnGJ0b6PU2SX8L5e12DagJw4MfIo1rj+qNtAETN3QO9z1Lf+UUzC3v5onTaU2ZlUypo4EowhsK2VzqVDl5ICfrn2Eqdm2mE5BRqo8iRmT6I7Gk23kvzCWGMpaUGpbHLTJSqcpI+qGvY+hhUqVli0FILiShR1CScJ2gEryjnfu+t8+X8yO3AIeLE0f7rkfNmfuJhZ/u+t8+X8yO3DcsCze9pViXxYtS2hvFSmLCkJrSppWmysB74IIICKLY/mHusX94x44fs3oEbW4tZnVDEoqpqRlU1/rj5fu+t8+X8yO3AcaZP/wDHp64e0jK6Gt9Snlc9kuGbwHnVan9pPamuLV6vwa8uHWUrHvuhobRIzjM0JtThaKjgLQFapUnbjNPGrs4oBpQQQQC40/boV1rfrMTHFg38usLSlDLFwtArSvEE4vF4qVELb931vny/mR24DBXCtVHeFoybjqEB1rG0FmgLg258tAIwkPj931vny/mR24P3fW+fL+ZHbgOh3N275jzg+zRDbjKaO7liy2HGUvF0Lc1lSjDTwUppkTXxY1cARMmn/e6upb/GKbhbX70TptKbMyqaU0ShKMIbCtnHUqHqgJ5u7Zjs1MNy7JOJxVMjkBxk+QRuNIl522WE2VIlOoaGF9YH+o4NtD5a1/8AyNpJaCtSrG1aLraqEYkNUNDtFQ5HwV3P6CameWSf/hHbgENFi3B3XI+bM+zTCy/d9b58v5kduG5YNnd7SrEvixalpDWKlMWFITWlTStNlYDJ6aLUelrLU7LuKacDjYCkGhoTmIn7hCtPnz/yzD20+bnX1rfrhBXBm2WrRllzABaCxixbBxAnoBofigOhO3ythrDrZqaRiFU4lEVHKKx5uEK0+fP/ACzFKrsoTeuanEsOy6iCxSmLDTYekcoiV70yqGpx9toUbQ4pKQeQHpgHfoAvDNTZnO+n3HsAZw41Vw11laeWg9EOCEZ3M22f8jH5sPOAIn/TXeydlrTLcvMutN6pCsKFECprU0igImbugd7nqW/8oDOcIVp8+f8AlmDhCtPnz/yzHYupdZDDItG0PBZRm0yclPniAr72Pfbl87KntWJiSdaKAUhTSwAkVr4o2wGY4QrT58/8sxUVyZlblnSbjiipa5dpSlE1KiUAknpJiVLwTsmRgk5dSAP9xxZKlfFsAiptH+65HzZn7iYDvwQQQEmWnf60kvOpTOvgBagBjOQCjH2sO9FtTbwZl5qZccOdAvi5STkB5YzsxJLenVtNjEtbykpHKSow9LuTdnWAgy7y0mbLesdUkZk8TY5OgfHALBd4rcDjjevmytolKwCThI5aR2tFt8J9615Zl+aeWhSlhSFKNDRtZoR0ED0R6prTVNOzCBLMNtoU4KgjEpYJpQ8h8kdVyy2WL3SwYyx43FpHvVqbcJ9O344B4wQQQGD002o9LWYp2XcU04HEDEg0NCTURP8AwhWnz5/5Zh66ft0K61v1mETo9u43PziWHXg0kjFntXQjwE9NK+iAYF3LGvDNNJe7+Wy2oYkl10io5aJBI+OONe2Yt6z6Kfm3i2TRLiHKpP4j44Y957qTU9MUmHe9rOlxkEKNXQNqlUyTkKRhtK+kCXdl/wBnSSQplBTV2tQcNCAjlzG2A3mge2piakn1zLy3Vh8pBWakDAg0HRUmGZCk7m7d8x5wfZohtwBE/aab2Tstaam5eZdab1SDhQogVNamkUDEyaf97q6lv8YDkWXfC2Jh1LTM3MrcVkEhZzjRzEteZCSormyByOAn0Ax0NAcjLtpmJ19xCC2MCSpQGAEVKs/ij0XuRO97rnLNtZ6ZZSo6xIXmjOuWH3ogF25f+1EkgzswCDQgrOR5IqK5cwpyzpNxxRUtcu0pSialRKEkk9JMRw64VKKlElRNSTxk8cWFcHdcj5sz7NMBl9Pm519a364mKKd0+7nX1rfriYoDdaI7UcTa0rVRUKlACiTQKyyjjaQUEWnNg/CqjwXctZUpNMzCRUtrCqcoBzEdfSNbktOThflW1thYBXjpVS+MgAmnpgGP3M22f8jH5sPOEZ3M22f8jH5sPOAImfT8qlsV5Gmz64piJm7oHe56lv8AGA569Kk6sjWpYcQmgCFtJIAHEOOO/d20pK2XDJzEq1LPLFWnZcEVUAag1rlxwqWUYlAEhNTtOwdJpGws56Vs9JebmNdOYSG9UkhDZIoVFSqEmh2UgMlOM4HFo24VFNfIaRX2j/dcj5sz9xMR6tZJJJqSak8sWFo/3XI+bM/cTAd+CCCAmPRc0k24tSkY9Xr3EjjxJqQR0xjbem35qaccdSsuuKJwkHEOQUpxDKPZIXgdkbQcmGCMaXHBmKggqNQY3LumokYhIS4f+EIB/Cv1wHluDclUssWhaQ1Eux4aQqmJxQ2AJ5I/tz7e7+vQ1MUoFrcwj/iGlgV6aARir0Xsmp9eOZcKgNiBklPkEdnQ1vqU/uc9kuAq6CCCAXGn7dCutb9ZhS6DrIamLTGt/wBpBdQOVQIA9FSfihs6ft0K61v1mJskJ5xlxLjK1IWnMKSaEQFDP34nVWwuT7zK5XFqj4B2bC5iORHRyQvtOV05eSmWly4wh8KKmxsSRTMcgNdnRHkltMVpJTQrQo0piUgVPTlTOMZbVsvTTpdmHFOLPGTs6ANgEA+e5u3fMecH2aIbcKTubt3zHnB9miG3AETJp/3urqW/xim4mTT/AL3V1Tf4wHFsS6XfFlzM02FLeacQkITtCKVUqnHtEaXQE8rv1+XUCWnWVBxNMqjLPkyKhGGuteiYkHdZLrpXJSTmlY5FCNvN6Yl6laZeTYYdcBC3UDM1GZFAM+PbALi1WkpfdSnxUrUB5ASBFd3B3XI+bM+zTEdqUSSTmTmYsS4O65HzZn2aYD+3zvO3Z0qZl1C1oCkpoilc8vfECMBw+SXNpn7Ptx1tPm519a364m+x7LdmXkMspxOLNAPxPIIB9cPklzaZ+z7cHD5Jc2mfs+3HysfQlKNyx78cKnSM1pVhS2acXL8ceKZ0QWe64pqVm1B1tNVpqFbdhPJAb+4N/wBm1ddqW3G9TgxazDnixUphJ/pMa+En3OksWnrSbJBKFNIJGw0LwqOjKHZAEYC+mlSXs6Z73dZeWrCldUYaUNf6lA1yjfxM3dA73PUt/wCUBveHyT5tM/Z9uA6fJPm0z9n24SNzlhM9LlVKYx4wqK7BX46RodJEskNyzikhMwsvBwgYcQSuiVU9OcAzeHyS5tM/Z9uGfYtopmZdl9IKUvNpcAO0BQCgDTjziKYsTR/uuR82Z+4mA78EEEAp5nTtJoWpBl5iqVFJpq+I0/rj8DT1J82mfQjtwhLVTWZdHK6of+xhn3jvaLLWzJSrLCmktIL+JAUVqVXECTsyp6YDV8PklzaZ+z7cdW62mCVnptqVbYfSt0kBSsFBRJVnRROwGEhpJsZqXmkmXGFp5tLwQfeYsynyR6NDW+pTyueyXAVdBBBAcK+l527OljMOoWtIUlNEUrnx+EQIwHD5Jc2mfs+3HV0/boV1rfrMTRLS6nFBCElSlGgAFSTAUFw+SXNpn7PtwcPklzaZ+z7cLRjRuUYTOTcvLVGIoUuqwOSg99Hpk7EsIuIR37MOFRwn+FhTXZtI2QD5uJfJq02VvMtrQlC9WQulSaBVRhJyzEaWFhoGYQiXnUNEqbTNrSgqFCUhCACemGfAEYC+elWXs6aMu6y8tQSldUYKUP8AcoGN/Eyaf97q6lv8YDf8PklzaZ+z7cf0ae5Pm0z6G+3CLuxZSpqbZYSnEVrAI2eDXws+LKsMe8NrsStvMIk2myhrVy6hhBBJIBPSoDjgNZw+SfNpn7Ptw0LGtFMxLsvpBCXm0OAHaApIUAacecS/pks5ti1XUtJCUqSldBsBO2KOuDuuR82Z9mmAy+nzc6+tb9cLTQBZzpn1TCQkMtoKXFK4q0IA6coZenzc6+tb9cLfRRfGUZlH5GdWWkPVIcArtFCDQH4soBs9/wBkzodlS+07iWVKSXNquMgk+qMfpKn3rIQU2fKNNMOJAVMJTnU5YT08lYyhu5d5C8X7ScUge8SlWKvLXVx6L76TJZyz+8JNDqkEBOseNTQeXMnpgOt3NCqqnyePUfmw8oRnczbZ/wAjH5sPOAImbugd7nqW/wDKKZiZu6B3uepb/wAoBcNLIUCDQggg8kMjSu2JgtvNOFamGWW3kHakqQFhY5UmpqeWFpDGmrUkkodmkPpU69KoYMuUqxBYCUlRNMOEBAOR44BcxYmj/dcj5sz9xMR3FiaP91yPmzP3EwHfggggIotc/wDkPdYv7xjUXTtKzG2y7PNPTEwFVCcXgkClKny12xl7Y/mHusX94x2E3dllNIULRlwspqpC0ugpPJUNkGA2ltWdKW4pUxJulqcw1Ms6a4gkZBs5bIz2h5sptyVSoUIU4CDxENrqI9NzJSRk30zcxPtLLPhoaZS6StXECVIAEfzRfOa68TLtKax15ynJiQ4qn1wFSQQQQC40/boV1rfrMKrQ7OSjS31vPIZmSnDLrcFUpJ995Yaun7dCutb9ZiZEjOAZp0dNTLy0ptdh6ZViVhCVEqO3bihbTLJbWpCvGQopPlBoYaVlycvYiHZlx9p+aWkolkNnFhr79RGQ4suiFY+6VqUpRqpRKieUk1JgKE7m/d8x5wfZohtwpO5u3fMecH2aIbcARMmn/e6upb/GKbiZNP8AvdXUt/jAevRJIplZeatV7xWUFDXSo5E09H1x+NG13gtxy1rQITLtKLoxZa1ypVVPkP10ju3avjZDdjtMP4ipolSpeiv4i6k1JAoRU12wu7532fniEGjcsg/w2UCiUjiJ5VQHhvleBU9OOTChTEaJHIkbBFVXB3XI+bM+zTEdRYtwd1yPmzPs0wH9vndlu0ZUyzq1oQVJVVFK5Z++BEYDgDkuczP2fYgggDgDkuczP2fYg4A5LnMz9n2IIIDW3BuAzZWu1LjjmuwYtZhyw4qUwgf1GNfBBAEYC+miuXtGZ74deeQrClFEYaUFf6kk1zj+wQHB4A5LnMz9n2IOAOS5zM/Z9iCCAOAOS5zM/Z9iGfYtnJlpdlhJKkstpbBO0hICQTTjygggPbBBBAKeZ0Eya1qWZiYqpRUaavjNf6I+fAHJc5mfs+xBBAHAHJc5mfs+xHVutoflZGbamm331LaJISrBQ1SU50SDsJgggGPBBBAcK+l2G7RljLurWhJUlVUUrlxeECIwHAHJc5mfs+xBBAHAHJc5mfs+xBwByXOZn7PsQQQG3uJc1qzGVssuLWla9YSulQaBNBhAyyEaWCCAIwF89FUvaM0Zh155CilKKIwUoP7kkwQQHC4A5LnMz9n2IOAOS5zM/Z9iCCAOAOS5zM/Z9iGhY1nJl5dlhJJSy2hsE7SEpCQTTjyj+QQH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pic>
        <p:nvPicPr>
          <p:cNvPr id="7175" name="Picture 3" descr="D:\11temp\mnist-example-ip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209800"/>
            <a:ext cx="3133725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6" name="TextBox 6"/>
          <p:cNvSpPr txBox="1">
            <a:spLocks noChangeArrowheads="1"/>
          </p:cNvSpPr>
          <p:nvPr/>
        </p:nvSpPr>
        <p:spPr bwMode="auto">
          <a:xfrm>
            <a:off x="5808663" y="5105400"/>
            <a:ext cx="33528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1800" dirty="0">
                <a:hlinkClick r:id="rId5"/>
              </a:rPr>
              <a:t>https://towardsdatascience.com/a-simple-2d-cnn-for-mnist-digit-recognition-a998dbc1e79a</a:t>
            </a:r>
            <a:endParaRPr lang="en-US" altLang="en-US" sz="1800" dirty="0"/>
          </a:p>
        </p:txBody>
      </p:sp>
      <p:pic>
        <p:nvPicPr>
          <p:cNvPr id="48130" name="Picture 2" descr="https://miro.medium.com/max/959/1*VSMiY-Hs_YLEygYTiUDF9Q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02" y="4433695"/>
            <a:ext cx="4584261" cy="229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1143000"/>
          </a:xfrm>
        </p:spPr>
        <p:txBody>
          <a:bodyPr/>
          <a:lstStyle/>
          <a:p>
            <a:pPr algn="l" eaLnBrk="1" hangingPunct="1"/>
            <a:r>
              <a:rPr lang="en-US" altLang="en-US" sz="2800"/>
              <a:t>Layer 2</a:t>
            </a:r>
            <a:r>
              <a:rPr lang="en-US" altLang="en-US" sz="2800">
                <a:sym typeface="Wingdings" pitchFamily="2" charset="2"/>
              </a:rPr>
              <a:t></a:t>
            </a:r>
            <a:r>
              <a:rPr lang="en-US" altLang="en-US" sz="2800"/>
              <a:t>3:</a:t>
            </a:r>
            <a:br>
              <a:rPr lang="en-US" altLang="en-US" sz="2800"/>
            </a:br>
            <a:r>
              <a:rPr lang="en-US" altLang="en-US" sz="2800"/>
              <a:t>(hidden to subsample)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86800" y="6599238"/>
            <a:ext cx="381000" cy="258762"/>
          </a:xfrm>
        </p:spPr>
        <p:txBody>
          <a:bodyPr rtlCol="0">
            <a:normAutofit fontScale="400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r>
              <a:rPr lang="en-US" altLang="en-US">
                <a:solidFill>
                  <a:srgbClr val="898989"/>
                </a:solidFill>
              </a:rPr>
              <a:t>CNN. g.2c2</a:t>
            </a:r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F59136E-82A5-4A5F-8C5F-DABCE91E7297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9600" y="4114800"/>
            <a:ext cx="838200" cy="838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" y="4267200"/>
            <a:ext cx="838200" cy="838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14400" y="4419600"/>
            <a:ext cx="838200" cy="838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66800" y="4572000"/>
            <a:ext cx="838200" cy="838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219200" y="4724400"/>
            <a:ext cx="838200" cy="838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371600" y="4876800"/>
            <a:ext cx="838200" cy="838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209800" y="4267200"/>
            <a:ext cx="457200" cy="381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362200" y="4419600"/>
            <a:ext cx="457200" cy="381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514600" y="4572000"/>
            <a:ext cx="457200" cy="381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667000" y="4724400"/>
            <a:ext cx="457200" cy="381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819400" y="4876800"/>
            <a:ext cx="457200" cy="381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971800" y="5029200"/>
            <a:ext cx="457200" cy="381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4354" name="TextBox 76"/>
          <p:cNvSpPr txBox="1">
            <a:spLocks noChangeArrowheads="1"/>
          </p:cNvSpPr>
          <p:nvPr/>
        </p:nvSpPr>
        <p:spPr bwMode="auto">
          <a:xfrm>
            <a:off x="762000" y="1219200"/>
            <a:ext cx="1524000" cy="17541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Layer 2</a:t>
            </a:r>
            <a:r>
              <a:rPr lang="en-US" altLang="en-US" sz="1800">
                <a:sym typeface="Wingdings" pitchFamily="2" charset="2"/>
              </a:rPr>
              <a:t></a:t>
            </a:r>
            <a:r>
              <a:rPr lang="en-US" altLang="en-US" sz="1800"/>
              <a:t>3: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6 sub-sample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Map (S)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InputMaps=6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OutputMaps=12</a:t>
            </a:r>
          </a:p>
        </p:txBody>
      </p:sp>
      <p:sp>
        <p:nvSpPr>
          <p:cNvPr id="91" name="Rectangle 90"/>
          <p:cNvSpPr/>
          <p:nvPr/>
        </p:nvSpPr>
        <p:spPr>
          <a:xfrm>
            <a:off x="1905000" y="5334000"/>
            <a:ext cx="76200" cy="76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4356" name="TextBox 91"/>
          <p:cNvSpPr txBox="1">
            <a:spLocks noChangeArrowheads="1"/>
          </p:cNvSpPr>
          <p:nvPr/>
        </p:nvSpPr>
        <p:spPr bwMode="auto">
          <a:xfrm>
            <a:off x="1676400" y="5715000"/>
            <a:ext cx="533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2x2</a:t>
            </a:r>
          </a:p>
        </p:txBody>
      </p:sp>
      <p:cxnSp>
        <p:nvCxnSpPr>
          <p:cNvPr id="93" name="Straight Arrow Connector 92"/>
          <p:cNvCxnSpPr>
            <a:stCxn id="91" idx="2"/>
          </p:cNvCxnSpPr>
          <p:nvPr/>
        </p:nvCxnSpPr>
        <p:spPr>
          <a:xfrm flipV="1">
            <a:off x="1943100" y="5257800"/>
            <a:ext cx="1181100" cy="15240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58" name="TextBox 117"/>
          <p:cNvSpPr txBox="1">
            <a:spLocks noChangeArrowheads="1"/>
          </p:cNvSpPr>
          <p:nvPr/>
        </p:nvSpPr>
        <p:spPr bwMode="auto">
          <a:xfrm>
            <a:off x="2209800" y="5181600"/>
            <a:ext cx="6223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Subs</a:t>
            </a:r>
          </a:p>
        </p:txBody>
      </p:sp>
      <p:sp>
        <p:nvSpPr>
          <p:cNvPr id="14359" name="TextBox 119"/>
          <p:cNvSpPr txBox="1">
            <a:spLocks noChangeArrowheads="1"/>
          </p:cNvSpPr>
          <p:nvPr/>
        </p:nvSpPr>
        <p:spPr bwMode="auto">
          <a:xfrm>
            <a:off x="1905000" y="3429000"/>
            <a:ext cx="12017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Layer 3 (s):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6x12x12</a:t>
            </a:r>
          </a:p>
        </p:txBody>
      </p:sp>
      <p:sp>
        <p:nvSpPr>
          <p:cNvPr id="14360" name="TextBox 120"/>
          <p:cNvSpPr txBox="1">
            <a:spLocks noChangeArrowheads="1"/>
          </p:cNvSpPr>
          <p:nvPr/>
        </p:nvSpPr>
        <p:spPr bwMode="auto">
          <a:xfrm>
            <a:off x="457200" y="3429000"/>
            <a:ext cx="12096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Layer 2 (c):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6x24x24</a:t>
            </a:r>
          </a:p>
        </p:txBody>
      </p:sp>
      <p:cxnSp>
        <p:nvCxnSpPr>
          <p:cNvPr id="131" name="Straight Arrow Connector 130"/>
          <p:cNvCxnSpPr/>
          <p:nvPr/>
        </p:nvCxnSpPr>
        <p:spPr>
          <a:xfrm flipV="1">
            <a:off x="1828800" y="5486400"/>
            <a:ext cx="76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Content Placeholder 2"/>
          <p:cNvSpPr txBox="1">
            <a:spLocks/>
          </p:cNvSpPr>
          <p:nvPr/>
        </p:nvSpPr>
        <p:spPr bwMode="auto">
          <a:xfrm>
            <a:off x="4953000" y="152400"/>
            <a:ext cx="4114800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742950" indent="-3429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en-US" altLang="en-US" sz="23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300" dirty="0"/>
              <a:t>Sub-sample layer 2 to layer 3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 b="1" u="sng" dirty="0"/>
              <a:t>Inputs : 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000" dirty="0"/>
              <a:t>6 maps of layer 2, each is 24x24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 b="1" u="sng" dirty="0"/>
              <a:t>Output :</a:t>
            </a:r>
            <a:r>
              <a:rPr lang="en-US" altLang="en-US" sz="2500" dirty="0"/>
              <a:t> 6 maps of layer 3, each is 12 x12</a:t>
            </a:r>
          </a:p>
          <a:p>
            <a:pPr eaLnBrk="1" hangingPunct="1">
              <a:lnSpc>
                <a:spcPct val="80000"/>
              </a:lnSpc>
            </a:pPr>
            <a:endParaRPr lang="en-US" altLang="en-US" sz="23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300" b="1" u="sng" dirty="0"/>
              <a:t>Algorithm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 dirty="0"/>
              <a:t>For(</a:t>
            </a:r>
            <a:r>
              <a:rPr lang="en-US" altLang="en-US" sz="2300" dirty="0" err="1"/>
              <a:t>map_index</a:t>
            </a:r>
            <a:r>
              <a:rPr lang="en-US" altLang="en-US" sz="2300" dirty="0"/>
              <a:t>=1:6)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 dirty="0"/>
              <a:t>{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 dirty="0"/>
              <a:t>For each input map, calculate the average of 2x2 pixels and the result is saved in output maps.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 dirty="0"/>
              <a:t>Hence resolution is reduced from 24x24 to 12x12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 dirty="0"/>
              <a:t>}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 b="1" u="sng" dirty="0"/>
              <a:t>Discussion</a:t>
            </a:r>
          </a:p>
          <a:p>
            <a:pPr eaLnBrk="1" hangingPunct="1">
              <a:lnSpc>
                <a:spcPct val="80000"/>
              </a:lnSpc>
              <a:buFont typeface="Arial" charset="0"/>
              <a:buNone/>
            </a:pPr>
            <a:endParaRPr lang="en-US" altLang="en-US" sz="2200" dirty="0"/>
          </a:p>
        </p:txBody>
      </p:sp>
      <p:sp>
        <p:nvSpPr>
          <p:cNvPr id="14363" name="TextBox 94"/>
          <p:cNvSpPr txBox="1">
            <a:spLocks noChangeArrowheads="1"/>
          </p:cNvSpPr>
          <p:nvPr/>
        </p:nvSpPr>
        <p:spPr bwMode="auto">
          <a:xfrm>
            <a:off x="3429000" y="3962400"/>
            <a:ext cx="135255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Map_index=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   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          :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            6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152400" y="-109538"/>
            <a:ext cx="8229600" cy="1143001"/>
          </a:xfrm>
        </p:spPr>
        <p:txBody>
          <a:bodyPr/>
          <a:lstStyle/>
          <a:p>
            <a:pPr algn="l" eaLnBrk="1" hangingPunct="1"/>
            <a:r>
              <a:rPr lang="en-US" altLang="en-US" sz="2400"/>
              <a:t>Layer 3</a:t>
            </a:r>
            <a:r>
              <a:rPr lang="en-US" altLang="en-US" sz="2400">
                <a:sym typeface="Wingdings" pitchFamily="2" charset="2"/>
              </a:rPr>
              <a:t></a:t>
            </a:r>
            <a:r>
              <a:rPr lang="en-US" altLang="en-US" sz="2400"/>
              <a:t>4:</a:t>
            </a:r>
            <a:br>
              <a:rPr lang="en-US" altLang="en-US" sz="2400"/>
            </a:br>
            <a:r>
              <a:rPr lang="en-US" altLang="en-US" sz="2400"/>
              <a:t>(subsample to hidden)</a:t>
            </a:r>
          </a:p>
        </p:txBody>
      </p:sp>
      <p:sp>
        <p:nvSpPr>
          <p:cNvPr id="15390" name="Content Placeholder 1"/>
          <p:cNvSpPr>
            <a:spLocks noGrp="1"/>
          </p:cNvSpPr>
          <p:nvPr>
            <p:ph idx="1"/>
          </p:nvPr>
        </p:nvSpPr>
        <p:spPr>
          <a:xfrm>
            <a:off x="8458200" y="6080125"/>
            <a:ext cx="228600" cy="46038"/>
          </a:xfrm>
        </p:spPr>
        <p:txBody>
          <a:bodyPr>
            <a:normAutofit fontScale="25000" lnSpcReduction="20000"/>
          </a:bodyPr>
          <a:lstStyle/>
          <a:p>
            <a:pPr eaLnBrk="1" hangingPunct="1"/>
            <a:r>
              <a:rPr lang="en-US" altLang="en-US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715000" y="6530975"/>
            <a:ext cx="28956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r>
              <a:rPr lang="en-US" altLang="en-US">
                <a:solidFill>
                  <a:srgbClr val="898989"/>
                </a:solidFill>
              </a:rPr>
              <a:t>CNN. g.2c2</a:t>
            </a:r>
          </a:p>
        </p:txBody>
      </p:sp>
      <p:sp>
        <p:nvSpPr>
          <p:cNvPr id="15364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F9A8EC5-2ABE-49CB-8D68-0BE9DE54E409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33400" y="4267200"/>
            <a:ext cx="457200" cy="381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85800" y="4419600"/>
            <a:ext cx="457200" cy="381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8200" y="4572000"/>
            <a:ext cx="457200" cy="381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90600" y="4724400"/>
            <a:ext cx="457200" cy="381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143000" y="4876800"/>
            <a:ext cx="457200" cy="381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295400" y="5029200"/>
            <a:ext cx="457200" cy="381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447800" y="41148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600200" y="42672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752600" y="44196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905000" y="45720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057400" y="47244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209800" y="48768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362200" y="50292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514600" y="51816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667000" y="53340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819400" y="54864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971800" y="56388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124200" y="57912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5383" name="TextBox 77"/>
          <p:cNvSpPr txBox="1">
            <a:spLocks noChangeArrowheads="1"/>
          </p:cNvSpPr>
          <p:nvPr/>
        </p:nvSpPr>
        <p:spPr bwMode="auto">
          <a:xfrm>
            <a:off x="381000" y="838200"/>
            <a:ext cx="3124200" cy="25860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Layer 3</a:t>
            </a:r>
            <a:r>
              <a:rPr lang="en-US" altLang="en-US" sz="1800">
                <a:sym typeface="Wingdings" pitchFamily="2" charset="2"/>
              </a:rPr>
              <a:t></a:t>
            </a:r>
            <a:r>
              <a:rPr lang="en-US" altLang="en-US" sz="1800"/>
              <a:t>4: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12 conv.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Maps (C)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InputMaps=6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OutputMaps=12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Fan_in=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6x5</a:t>
            </a:r>
            <a:r>
              <a:rPr lang="en-US" altLang="en-US" sz="1800" baseline="30000"/>
              <a:t>2</a:t>
            </a:r>
            <a:r>
              <a:rPr lang="en-US" altLang="en-US" sz="1800"/>
              <a:t>=150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Fan_out=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12x5</a:t>
            </a:r>
            <a:r>
              <a:rPr lang="en-US" altLang="en-US" sz="1800" baseline="30000"/>
              <a:t>2</a:t>
            </a:r>
            <a:r>
              <a:rPr lang="en-US" altLang="en-US" sz="1800"/>
              <a:t>=300</a:t>
            </a:r>
          </a:p>
        </p:txBody>
      </p:sp>
      <p:sp>
        <p:nvSpPr>
          <p:cNvPr id="15384" name="TextBox 100"/>
          <p:cNvSpPr txBox="1">
            <a:spLocks noChangeArrowheads="1"/>
          </p:cNvSpPr>
          <p:nvPr/>
        </p:nvSpPr>
        <p:spPr bwMode="auto">
          <a:xfrm>
            <a:off x="1295400" y="5181600"/>
            <a:ext cx="7858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Kernel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=5x5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1524000" y="5105400"/>
            <a:ext cx="152400" cy="152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1752600" y="5029200"/>
            <a:ext cx="1524000" cy="914400"/>
          </a:xfrm>
          <a:prstGeom prst="straightConnector1">
            <a:avLst/>
          </a:prstGeom>
          <a:ln cmpd="dbl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87" name="TextBox 118"/>
          <p:cNvSpPr txBox="1">
            <a:spLocks noChangeArrowheads="1"/>
          </p:cNvSpPr>
          <p:nvPr/>
        </p:nvSpPr>
        <p:spPr bwMode="auto">
          <a:xfrm>
            <a:off x="1752600" y="3429000"/>
            <a:ext cx="11572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Layer 4(c):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12x8x8</a:t>
            </a:r>
          </a:p>
        </p:txBody>
      </p:sp>
      <p:sp>
        <p:nvSpPr>
          <p:cNvPr id="15388" name="TextBox 119"/>
          <p:cNvSpPr txBox="1">
            <a:spLocks noChangeArrowheads="1"/>
          </p:cNvSpPr>
          <p:nvPr/>
        </p:nvSpPr>
        <p:spPr bwMode="auto">
          <a:xfrm>
            <a:off x="228600" y="3429000"/>
            <a:ext cx="13636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Layer3 L3(s):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6x12x12</a:t>
            </a:r>
          </a:p>
        </p:txBody>
      </p:sp>
      <p:sp>
        <p:nvSpPr>
          <p:cNvPr id="15389" name="TextBox 125"/>
          <p:cNvSpPr txBox="1">
            <a:spLocks noChangeArrowheads="1"/>
          </p:cNvSpPr>
          <p:nvPr/>
        </p:nvSpPr>
        <p:spPr bwMode="auto">
          <a:xfrm>
            <a:off x="533400" y="5943600"/>
            <a:ext cx="238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 </a:t>
            </a:r>
          </a:p>
        </p:txBody>
      </p:sp>
      <p:sp>
        <p:nvSpPr>
          <p:cNvPr id="85" name="Content Placeholder 2"/>
          <p:cNvSpPr txBox="1">
            <a:spLocks/>
          </p:cNvSpPr>
          <p:nvPr/>
        </p:nvSpPr>
        <p:spPr bwMode="auto">
          <a:xfrm>
            <a:off x="4495800" y="152400"/>
            <a:ext cx="4114800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742950" indent="-3429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en-US" altLang="en-US" sz="16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/>
              <a:t>Conv. layer 3 with kernels to produce layer 4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b="1" u="sng" dirty="0"/>
              <a:t>Inputs : 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1600" dirty="0"/>
              <a:t>6 maps of layer3(L3{</a:t>
            </a:r>
            <a:r>
              <a:rPr lang="en-US" altLang="en-US" sz="1600" dirty="0" err="1"/>
              <a:t>i</a:t>
            </a:r>
            <a:r>
              <a:rPr lang="en-US" altLang="en-US" sz="1600" dirty="0"/>
              <a:t>=1:6}), each is 12x12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1600" dirty="0"/>
              <a:t>Kernel set: totally 6x12 kernels, each is 5x5,i.e.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1600" dirty="0"/>
              <a:t>K{</a:t>
            </a:r>
            <a:r>
              <a:rPr lang="en-US" altLang="en-US" sz="1600" dirty="0" err="1"/>
              <a:t>i</a:t>
            </a:r>
            <a:r>
              <a:rPr lang="en-US" altLang="en-US" sz="1600" dirty="0"/>
              <a:t>=1:6}{j=1:12}, each K{</a:t>
            </a:r>
            <a:r>
              <a:rPr lang="en-US" altLang="en-US" sz="1600" dirty="0" err="1"/>
              <a:t>i</a:t>
            </a:r>
            <a:r>
              <a:rPr lang="en-US" altLang="en-US" sz="1600" dirty="0"/>
              <a:t>}{j} is 5x5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1600" dirty="0"/>
              <a:t>12 bias{j=1:12} in this layer, each is a scalar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b="1" u="sng" dirty="0"/>
              <a:t>Output :</a:t>
            </a:r>
            <a:r>
              <a:rPr lang="en-US" altLang="en-US" sz="1700" dirty="0"/>
              <a:t> 12 maps of layer4(L4{j=1:12}), each is 8x8</a:t>
            </a:r>
          </a:p>
          <a:p>
            <a:pPr eaLnBrk="1" hangingPunct="1">
              <a:lnSpc>
                <a:spcPct val="80000"/>
              </a:lnSpc>
            </a:pPr>
            <a:endParaRPr lang="en-US" altLang="en-US" sz="16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1600" b="1" u="sng" dirty="0"/>
              <a:t>Algorithm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/>
              <a:t>for(j=1:12)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/>
              <a:t>{  for (</a:t>
            </a:r>
            <a:r>
              <a:rPr lang="en-US" altLang="en-US" sz="1600" dirty="0" err="1"/>
              <a:t>i</a:t>
            </a:r>
            <a:r>
              <a:rPr lang="en-US" altLang="en-US" sz="1600" dirty="0"/>
              <a:t>=1:6)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/>
              <a:t>   {clear z, i.e. z=0;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/>
              <a:t>     z=</a:t>
            </a:r>
            <a:r>
              <a:rPr lang="en-US" altLang="en-US" sz="1600" dirty="0" err="1"/>
              <a:t>z+covn</a:t>
            </a:r>
            <a:r>
              <a:rPr lang="en-US" altLang="en-US" sz="1600" dirty="0"/>
              <a:t> (L3{</a:t>
            </a:r>
            <a:r>
              <a:rPr lang="en-US" altLang="en-US" sz="1600" dirty="0" err="1"/>
              <a:t>i</a:t>
            </a:r>
            <a:r>
              <a:rPr lang="en-US" altLang="en-US" sz="1600" dirty="0"/>
              <a:t>}, k{</a:t>
            </a:r>
            <a:r>
              <a:rPr lang="en-US" altLang="en-US" sz="1600" dirty="0" err="1"/>
              <a:t>i</a:t>
            </a:r>
            <a:r>
              <a:rPr lang="en-US" altLang="en-US" sz="1600" dirty="0"/>
              <a:t>}{j},’valid’)] %z is 8x8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/>
              <a:t>   }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/>
              <a:t>   L4{j}=</a:t>
            </a:r>
            <a:r>
              <a:rPr lang="en-US" altLang="en-US" sz="1600" dirty="0" err="1"/>
              <a:t>sigm</a:t>
            </a:r>
            <a:r>
              <a:rPr lang="en-US" altLang="en-US" sz="1600" dirty="0"/>
              <a:t>(</a:t>
            </a:r>
            <a:r>
              <a:rPr lang="en-US" altLang="en-US" sz="1600" dirty="0" err="1"/>
              <a:t>z+bais</a:t>
            </a:r>
            <a:r>
              <a:rPr lang="en-US" altLang="en-US" sz="1600" dirty="0"/>
              <a:t>{j}) %L4{j} is 8x8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/>
              <a:t> }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/>
              <a:t>function X = </a:t>
            </a:r>
            <a:r>
              <a:rPr lang="en-US" altLang="en-US" sz="1600" dirty="0" err="1"/>
              <a:t>sigm</a:t>
            </a:r>
            <a:r>
              <a:rPr lang="en-US" altLang="en-US" sz="1600" dirty="0"/>
              <a:t>(P)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/>
              <a:t>    X = 1./(1+exp(-P));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dirty="0"/>
              <a:t>End</a:t>
            </a:r>
          </a:p>
          <a:p>
            <a:pPr eaLnBrk="1" hangingPunct="1">
              <a:lnSpc>
                <a:spcPct val="80000"/>
              </a:lnSpc>
              <a:buFont typeface="Arial" charset="0"/>
              <a:buNone/>
            </a:pPr>
            <a:endParaRPr lang="en-US" altLang="en-US" sz="1500" dirty="0"/>
          </a:p>
        </p:txBody>
      </p:sp>
      <p:cxnSp>
        <p:nvCxnSpPr>
          <p:cNvPr id="87" name="Straight Arrow Connector 86"/>
          <p:cNvCxnSpPr/>
          <p:nvPr/>
        </p:nvCxnSpPr>
        <p:spPr>
          <a:xfrm>
            <a:off x="1447800" y="4724400"/>
            <a:ext cx="1828800" cy="1219200"/>
          </a:xfrm>
          <a:prstGeom prst="straightConnector1">
            <a:avLst/>
          </a:prstGeom>
          <a:ln cmpd="dbl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1600200" y="4876800"/>
            <a:ext cx="1676400" cy="1066800"/>
          </a:xfrm>
          <a:prstGeom prst="straightConnector1">
            <a:avLst/>
          </a:prstGeom>
          <a:ln cmpd="dbl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94" name="TextBox 10"/>
          <p:cNvSpPr txBox="1">
            <a:spLocks noChangeArrowheads="1"/>
          </p:cNvSpPr>
          <p:nvPr/>
        </p:nvSpPr>
        <p:spPr bwMode="auto">
          <a:xfrm>
            <a:off x="152400" y="3962400"/>
            <a:ext cx="12779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Index=i=1:6</a:t>
            </a:r>
          </a:p>
        </p:txBody>
      </p:sp>
      <p:sp>
        <p:nvSpPr>
          <p:cNvPr id="15395" name="TextBox 93"/>
          <p:cNvSpPr txBox="1">
            <a:spLocks noChangeArrowheads="1"/>
          </p:cNvSpPr>
          <p:nvPr/>
        </p:nvSpPr>
        <p:spPr bwMode="auto">
          <a:xfrm>
            <a:off x="1905000" y="3962400"/>
            <a:ext cx="1397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Index=j=1:12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1143000" y="4114800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V="1">
            <a:off x="990600" y="4114800"/>
            <a:ext cx="4572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V="1">
            <a:off x="1295400" y="4114800"/>
            <a:ext cx="1524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99" name="TextBox 78"/>
          <p:cNvSpPr txBox="1">
            <a:spLocks noChangeArrowheads="1"/>
          </p:cNvSpPr>
          <p:nvPr/>
        </p:nvSpPr>
        <p:spPr bwMode="auto">
          <a:xfrm>
            <a:off x="1371600" y="4419600"/>
            <a:ext cx="2476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:</a:t>
            </a:r>
          </a:p>
        </p:txBody>
      </p:sp>
      <p:cxnSp>
        <p:nvCxnSpPr>
          <p:cNvPr id="118" name="Straight Arrow Connector 117"/>
          <p:cNvCxnSpPr/>
          <p:nvPr/>
        </p:nvCxnSpPr>
        <p:spPr>
          <a:xfrm flipH="1" flipV="1">
            <a:off x="1447800" y="4114800"/>
            <a:ext cx="1524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flipH="1" flipV="1">
            <a:off x="1447800" y="4114800"/>
            <a:ext cx="3048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>
            <a:off x="990600" y="4267200"/>
            <a:ext cx="2286000" cy="1676400"/>
          </a:xfrm>
          <a:prstGeom prst="straightConnector1">
            <a:avLst/>
          </a:prstGeom>
          <a:ln cmpd="dbl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03" name="Rectangle 89"/>
          <p:cNvSpPr>
            <a:spLocks noChangeArrowheads="1"/>
          </p:cNvSpPr>
          <p:nvPr/>
        </p:nvSpPr>
        <p:spPr bwMode="auto">
          <a:xfrm>
            <a:off x="2925763" y="3522663"/>
            <a:ext cx="16605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net.layers{l}.a{j}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100" y="6079718"/>
            <a:ext cx="7124700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Feature maps in the previous layer can be combined to become feature maps in next layer, see </a:t>
            </a:r>
            <a:r>
              <a:rPr lang="en-US" dirty="0">
                <a:hlinkClick r:id="rId2"/>
              </a:rPr>
              <a:t>https://youtu.be/vAh_ZHtyJ0k</a:t>
            </a:r>
            <a:r>
              <a:rPr lang="en-US" dirty="0"/>
              <a:t> demo video</a:t>
            </a:r>
            <a:endParaRPr 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57150" y="-133350"/>
            <a:ext cx="8229600" cy="1143000"/>
          </a:xfrm>
        </p:spPr>
        <p:txBody>
          <a:bodyPr/>
          <a:lstStyle/>
          <a:p>
            <a:pPr algn="l" eaLnBrk="1" hangingPunct="1"/>
            <a:r>
              <a:rPr lang="en-US" altLang="en-US" sz="2800"/>
              <a:t>Layer 4</a:t>
            </a:r>
            <a:r>
              <a:rPr lang="en-US" altLang="en-US" sz="2800">
                <a:sym typeface="Wingdings" pitchFamily="2" charset="2"/>
              </a:rPr>
              <a:t>5</a:t>
            </a:r>
            <a:br>
              <a:rPr lang="en-US" altLang="en-US" sz="2800">
                <a:sym typeface="Wingdings" pitchFamily="2" charset="2"/>
              </a:rPr>
            </a:br>
            <a:r>
              <a:rPr lang="en-US" altLang="en-US" sz="2800">
                <a:sym typeface="Wingdings" pitchFamily="2" charset="2"/>
              </a:rPr>
              <a:t>(hidden to subsample)</a:t>
            </a:r>
            <a:endParaRPr lang="en-US" altLang="en-US" sz="2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86800" y="6599238"/>
            <a:ext cx="381000" cy="258762"/>
          </a:xfrm>
        </p:spPr>
        <p:txBody>
          <a:bodyPr rtlCol="0">
            <a:normAutofit fontScale="400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r>
              <a:rPr lang="en-US" altLang="en-US">
                <a:solidFill>
                  <a:srgbClr val="898989"/>
                </a:solidFill>
              </a:rPr>
              <a:t>CNN. g.2c2</a:t>
            </a:r>
          </a:p>
        </p:txBody>
      </p:sp>
      <p:sp>
        <p:nvSpPr>
          <p:cNvPr id="1638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06372DE-F206-426E-A99B-79451D7DF2BB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09600" y="28956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62000" y="30480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14400" y="32004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066800" y="33528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219200" y="35052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371600" y="36576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524000" y="38100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676400" y="39624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828800" y="41148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981200" y="42672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133600" y="44196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286000" y="4572000"/>
            <a:ext cx="381000" cy="304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752600" y="28194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905000" y="29718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057400" y="31242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209800" y="32766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362200" y="34290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514600" y="35814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667000" y="37338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819400" y="38862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971800" y="40386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124200" y="41910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276600" y="43434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429000" y="44958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6414" name="TextBox 78"/>
          <p:cNvSpPr txBox="1">
            <a:spLocks noChangeArrowheads="1"/>
          </p:cNvSpPr>
          <p:nvPr/>
        </p:nvSpPr>
        <p:spPr bwMode="auto">
          <a:xfrm>
            <a:off x="304800" y="838200"/>
            <a:ext cx="1752600" cy="1477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Layer 4</a:t>
            </a:r>
            <a:r>
              <a:rPr lang="en-US" altLang="en-US" sz="1800">
                <a:sym typeface="Wingdings" pitchFamily="2" charset="2"/>
              </a:rPr>
              <a:t></a:t>
            </a:r>
            <a:r>
              <a:rPr lang="en-US" altLang="en-US" sz="1800"/>
              <a:t>5: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12 sub-sample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Map (S)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InputMaps=12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OutputMaps=12</a:t>
            </a:r>
          </a:p>
        </p:txBody>
      </p:sp>
      <p:sp>
        <p:nvSpPr>
          <p:cNvPr id="16415" name="TextBox 83"/>
          <p:cNvSpPr txBox="1">
            <a:spLocks noChangeArrowheads="1"/>
          </p:cNvSpPr>
          <p:nvPr/>
        </p:nvSpPr>
        <p:spPr bwMode="auto">
          <a:xfrm>
            <a:off x="1447800" y="2209800"/>
            <a:ext cx="9175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Layer 5: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12x4x4</a:t>
            </a:r>
          </a:p>
        </p:txBody>
      </p:sp>
      <p:sp>
        <p:nvSpPr>
          <p:cNvPr id="16416" name="TextBox 84"/>
          <p:cNvSpPr txBox="1">
            <a:spLocks noChangeArrowheads="1"/>
          </p:cNvSpPr>
          <p:nvPr/>
        </p:nvSpPr>
        <p:spPr bwMode="auto">
          <a:xfrm>
            <a:off x="8077200" y="6096000"/>
            <a:ext cx="419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10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2514600" y="4724400"/>
            <a:ext cx="76200" cy="76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cxnSp>
        <p:nvCxnSpPr>
          <p:cNvPr id="113" name="Straight Arrow Connector 112"/>
          <p:cNvCxnSpPr>
            <a:stCxn id="112" idx="3"/>
            <a:endCxn id="58" idx="1"/>
          </p:cNvCxnSpPr>
          <p:nvPr/>
        </p:nvCxnSpPr>
        <p:spPr>
          <a:xfrm flipV="1">
            <a:off x="2590800" y="4610100"/>
            <a:ext cx="838200" cy="15240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19" name="TextBox 116"/>
          <p:cNvSpPr txBox="1">
            <a:spLocks noChangeArrowheads="1"/>
          </p:cNvSpPr>
          <p:nvPr/>
        </p:nvSpPr>
        <p:spPr bwMode="auto">
          <a:xfrm>
            <a:off x="2819400" y="4572000"/>
            <a:ext cx="6223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Subs</a:t>
            </a:r>
          </a:p>
        </p:txBody>
      </p:sp>
      <p:sp>
        <p:nvSpPr>
          <p:cNvPr id="16420" name="TextBox 118"/>
          <p:cNvSpPr txBox="1">
            <a:spLocks noChangeArrowheads="1"/>
          </p:cNvSpPr>
          <p:nvPr/>
        </p:nvSpPr>
        <p:spPr bwMode="auto">
          <a:xfrm>
            <a:off x="381000" y="2209800"/>
            <a:ext cx="9175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Layer 4: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12x8x8</a:t>
            </a:r>
          </a:p>
        </p:txBody>
      </p:sp>
      <p:sp>
        <p:nvSpPr>
          <p:cNvPr id="16421" name="TextBox 126"/>
          <p:cNvSpPr txBox="1">
            <a:spLocks noChangeArrowheads="1"/>
          </p:cNvSpPr>
          <p:nvPr/>
        </p:nvSpPr>
        <p:spPr bwMode="auto">
          <a:xfrm>
            <a:off x="2209800" y="4953000"/>
            <a:ext cx="533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2x2</a:t>
            </a:r>
          </a:p>
        </p:txBody>
      </p:sp>
      <p:cxnSp>
        <p:nvCxnSpPr>
          <p:cNvPr id="132" name="Straight Arrow Connector 131"/>
          <p:cNvCxnSpPr/>
          <p:nvPr/>
        </p:nvCxnSpPr>
        <p:spPr>
          <a:xfrm flipV="1">
            <a:off x="2438400" y="4800600"/>
            <a:ext cx="76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Content Placeholder 2"/>
          <p:cNvSpPr txBox="1">
            <a:spLocks/>
          </p:cNvSpPr>
          <p:nvPr/>
        </p:nvSpPr>
        <p:spPr bwMode="auto">
          <a:xfrm>
            <a:off x="4495800" y="152400"/>
            <a:ext cx="4114800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742950" indent="-3429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en-US" altLang="en-US" sz="26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600" dirty="0"/>
              <a:t>Subsample layer 4 to layer 5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600" b="1" u="sng" dirty="0"/>
              <a:t>Inputs : 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600" dirty="0"/>
              <a:t>12 maps of layer4(L4{</a:t>
            </a:r>
            <a:r>
              <a:rPr lang="en-US" altLang="en-US" sz="2600" dirty="0" err="1"/>
              <a:t>i</a:t>
            </a:r>
            <a:r>
              <a:rPr lang="en-US" altLang="en-US" sz="2600" dirty="0"/>
              <a:t>=1:12}), each is 12x8x8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600" b="1" u="sng" dirty="0"/>
              <a:t>Output :</a:t>
            </a:r>
            <a:r>
              <a:rPr lang="en-US" altLang="en-US" sz="2800" dirty="0"/>
              <a:t> 12 maps of layer5(L5{j=1:12}), each is 4x4</a:t>
            </a:r>
          </a:p>
          <a:p>
            <a:pPr eaLnBrk="1" hangingPunct="1">
              <a:lnSpc>
                <a:spcPct val="80000"/>
              </a:lnSpc>
            </a:pPr>
            <a:endParaRPr lang="en-US" altLang="en-US" sz="26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600" b="1" u="sng" dirty="0"/>
              <a:t>Algorithm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600" dirty="0"/>
              <a:t>Sub sample each 2x2 pixel window in L4 to a pixel in L5</a:t>
            </a:r>
          </a:p>
          <a:p>
            <a:pPr eaLnBrk="1" hangingPunct="1">
              <a:lnSpc>
                <a:spcPct val="80000"/>
              </a:lnSpc>
              <a:buFont typeface="Arial" charset="0"/>
              <a:buNone/>
            </a:pPr>
            <a:endParaRPr lang="en-US" altLang="en-US" sz="2500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1143000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en-US" altLang="en-US" sz="2800"/>
              <a:t>Layer 5</a:t>
            </a:r>
            <a:r>
              <a:rPr lang="en-US" altLang="en-US" sz="2800">
                <a:sym typeface="Wingdings" pitchFamily="2" charset="2"/>
              </a:rPr>
              <a:t>output:</a:t>
            </a:r>
            <a:br>
              <a:rPr lang="en-US" altLang="en-US" sz="2800">
                <a:sym typeface="Wingdings" pitchFamily="2" charset="2"/>
              </a:rPr>
            </a:br>
            <a:r>
              <a:rPr lang="en-US" altLang="en-US" sz="2800">
                <a:sym typeface="Wingdings" pitchFamily="2" charset="2"/>
              </a:rPr>
              <a:t>(subsample to output)</a:t>
            </a:r>
            <a:br>
              <a:rPr lang="en-US" altLang="en-US" sz="2800">
                <a:sym typeface="Wingdings" pitchFamily="2" charset="2"/>
              </a:rPr>
            </a:br>
            <a:endParaRPr lang="en-US" altLang="en-US" sz="2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86800" y="6599238"/>
            <a:ext cx="381000" cy="258762"/>
          </a:xfrm>
        </p:spPr>
        <p:txBody>
          <a:bodyPr rtlCol="0">
            <a:normAutofit fontScale="400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r>
              <a:rPr lang="en-US" altLang="en-US">
                <a:solidFill>
                  <a:srgbClr val="898989"/>
                </a:solidFill>
              </a:rPr>
              <a:t>CNN. g.2c2</a:t>
            </a:r>
          </a:p>
        </p:txBody>
      </p:sp>
      <p:sp>
        <p:nvSpPr>
          <p:cNvPr id="17413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7764507-B220-434B-94AC-0059579832D8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914400" y="34290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066800" y="35814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219200" y="37338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371600" y="38862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524000" y="40386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676400" y="41910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828800" y="43434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981200" y="44958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133600" y="46482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286000" y="48006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438400" y="49530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590800" y="5105400"/>
            <a:ext cx="228600" cy="228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9" name="Oval 58"/>
          <p:cNvSpPr/>
          <p:nvPr/>
        </p:nvSpPr>
        <p:spPr>
          <a:xfrm>
            <a:off x="3657600" y="36576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3657600" y="38862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3657600" y="41148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3657600" y="43434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3657600" y="45720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3657600" y="48006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3657600" y="50292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6" name="Oval 65"/>
          <p:cNvSpPr/>
          <p:nvPr/>
        </p:nvSpPr>
        <p:spPr>
          <a:xfrm>
            <a:off x="3657600" y="52578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7" name="Oval 66"/>
          <p:cNvSpPr/>
          <p:nvPr/>
        </p:nvSpPr>
        <p:spPr>
          <a:xfrm>
            <a:off x="3657600" y="34290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8" name="Oval 67"/>
          <p:cNvSpPr/>
          <p:nvPr/>
        </p:nvSpPr>
        <p:spPr>
          <a:xfrm>
            <a:off x="3657600" y="32004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7436" name="TextBox 68"/>
          <p:cNvSpPr txBox="1">
            <a:spLocks noChangeArrowheads="1"/>
          </p:cNvSpPr>
          <p:nvPr/>
        </p:nvSpPr>
        <p:spPr bwMode="auto">
          <a:xfrm>
            <a:off x="3429000" y="1371600"/>
            <a:ext cx="16764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Each output neuron corresponds to a character (0,1,2,..,9 etc.)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net.o{m=1:10}</a:t>
            </a:r>
          </a:p>
        </p:txBody>
      </p:sp>
      <p:sp>
        <p:nvSpPr>
          <p:cNvPr id="17437" name="TextBox 78"/>
          <p:cNvSpPr txBox="1">
            <a:spLocks noChangeArrowheads="1"/>
          </p:cNvSpPr>
          <p:nvPr/>
        </p:nvSpPr>
        <p:spPr bwMode="auto">
          <a:xfrm>
            <a:off x="304800" y="838200"/>
            <a:ext cx="1752600" cy="1477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Layer 4</a:t>
            </a:r>
            <a:r>
              <a:rPr lang="en-US" altLang="en-US" sz="1800">
                <a:sym typeface="Wingdings" pitchFamily="2" charset="2"/>
              </a:rPr>
              <a:t></a:t>
            </a:r>
            <a:r>
              <a:rPr lang="en-US" altLang="en-US" sz="1800"/>
              <a:t>5: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12 sub-sample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Map (S)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InputMaps=12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OutputMaps=12</a:t>
            </a:r>
          </a:p>
        </p:txBody>
      </p:sp>
      <p:sp>
        <p:nvSpPr>
          <p:cNvPr id="17438" name="TextBox 83"/>
          <p:cNvSpPr txBox="1">
            <a:spLocks noChangeArrowheads="1"/>
          </p:cNvSpPr>
          <p:nvPr/>
        </p:nvSpPr>
        <p:spPr bwMode="auto">
          <a:xfrm>
            <a:off x="228600" y="2514600"/>
            <a:ext cx="19843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Layer 5 (L5{j=1:12}: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12x4x4=192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Totally 192 pixels</a:t>
            </a:r>
          </a:p>
        </p:txBody>
      </p:sp>
      <p:sp>
        <p:nvSpPr>
          <p:cNvPr id="17439" name="TextBox 84"/>
          <p:cNvSpPr txBox="1">
            <a:spLocks noChangeArrowheads="1"/>
          </p:cNvSpPr>
          <p:nvPr/>
        </p:nvSpPr>
        <p:spPr bwMode="auto">
          <a:xfrm>
            <a:off x="8077200" y="6096000"/>
            <a:ext cx="419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10</a:t>
            </a:r>
          </a:p>
        </p:txBody>
      </p:sp>
      <p:sp>
        <p:nvSpPr>
          <p:cNvPr id="84" name="Content Placeholder 2"/>
          <p:cNvSpPr txBox="1">
            <a:spLocks/>
          </p:cNvSpPr>
          <p:nvPr/>
        </p:nvSpPr>
        <p:spPr bwMode="auto">
          <a:xfrm>
            <a:off x="4800600" y="76200"/>
            <a:ext cx="4114800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742950" indent="-3429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en-US" altLang="en-US" sz="18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1800" dirty="0"/>
              <a:t>Subsample layer 4 to layer 5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800" b="1" u="sng" dirty="0"/>
              <a:t>Inputs : 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1900" dirty="0"/>
              <a:t>12 maps of layer5(L5{</a:t>
            </a:r>
            <a:r>
              <a:rPr lang="en-US" altLang="en-US" sz="1900" dirty="0" err="1"/>
              <a:t>i</a:t>
            </a:r>
            <a:r>
              <a:rPr lang="en-US" altLang="en-US" sz="1900" dirty="0"/>
              <a:t>=1:12}), each is 4x4, so L5 has 192 pixels in total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1900" dirty="0"/>
              <a:t>Output layer weights: </a:t>
            </a:r>
            <a:r>
              <a:rPr lang="en-US" altLang="en-US" sz="1900" dirty="0" err="1"/>
              <a:t>Net.ffW</a:t>
            </a:r>
            <a:r>
              <a:rPr lang="en-US" altLang="en-US" sz="1900" dirty="0"/>
              <a:t>{m=1:10}{p=1:192}, total number of weights is 192</a:t>
            </a:r>
          </a:p>
          <a:p>
            <a:pPr lvl="2" eaLnBrk="1" hangingPunct="1">
              <a:lnSpc>
                <a:spcPct val="80000"/>
              </a:lnSpc>
            </a:pPr>
            <a:endParaRPr lang="en-US" altLang="en-US" sz="19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1800" b="1" u="sng" dirty="0"/>
              <a:t>Output :</a:t>
            </a:r>
            <a:r>
              <a:rPr lang="en-US" altLang="en-US" sz="2000" dirty="0"/>
              <a:t> 10 output neurons (</a:t>
            </a:r>
            <a:r>
              <a:rPr lang="en-US" altLang="en-US" sz="2000" dirty="0" err="1"/>
              <a:t>net.o</a:t>
            </a:r>
            <a:r>
              <a:rPr lang="en-US" altLang="en-US" sz="2000" dirty="0"/>
              <a:t>{m=1:10})</a:t>
            </a:r>
            <a:endParaRPr lang="en-US" altLang="en-US" sz="18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1800" b="1" u="sng" dirty="0"/>
              <a:t>Algorithm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900" dirty="0"/>
              <a:t>For m=1:10%each output neuron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900" dirty="0"/>
              <a:t>{clear </a:t>
            </a:r>
            <a:r>
              <a:rPr lang="en-US" altLang="en-US" sz="1900" dirty="0" err="1"/>
              <a:t>net.fv</a:t>
            </a:r>
            <a:endParaRPr lang="en-US" altLang="en-US" sz="19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1900" dirty="0" err="1"/>
              <a:t>net.fv</a:t>
            </a:r>
            <a:r>
              <a:rPr lang="en-US" altLang="en-US" sz="1900" dirty="0"/>
              <a:t>=</a:t>
            </a:r>
            <a:r>
              <a:rPr lang="en-US" altLang="en-US" sz="1900" dirty="0" err="1"/>
              <a:t>Net.ffW</a:t>
            </a:r>
            <a:r>
              <a:rPr lang="en-US" altLang="en-US" sz="1900" dirty="0"/>
              <a:t>{m}{all 192 weight}.*L5(all corresponding 192 pixels)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900" dirty="0" err="1"/>
              <a:t>net.o</a:t>
            </a:r>
            <a:r>
              <a:rPr lang="en-US" altLang="en-US" sz="1900" dirty="0"/>
              <a:t>{m}=sign(</a:t>
            </a:r>
            <a:r>
              <a:rPr lang="en-US" altLang="en-US" sz="1900" dirty="0" err="1"/>
              <a:t>net.fv</a:t>
            </a:r>
            <a:r>
              <a:rPr lang="en-US" altLang="en-US" sz="1900" dirty="0"/>
              <a:t> + bias)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900" dirty="0"/>
              <a:t>}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800" b="1" u="sng" dirty="0"/>
              <a:t>Discussion</a:t>
            </a:r>
          </a:p>
          <a:p>
            <a:pPr lvl="1" eaLnBrk="1" hangingPunct="1">
              <a:lnSpc>
                <a:spcPct val="80000"/>
              </a:lnSpc>
            </a:pPr>
            <a:endParaRPr lang="en-US" altLang="en-US" sz="1600" dirty="0"/>
          </a:p>
          <a:p>
            <a:pPr eaLnBrk="1" hangingPunct="1">
              <a:lnSpc>
                <a:spcPct val="80000"/>
              </a:lnSpc>
              <a:buFont typeface="Arial" charset="0"/>
              <a:buNone/>
            </a:pPr>
            <a:endParaRPr lang="en-US" altLang="en-US" sz="1800" dirty="0"/>
          </a:p>
        </p:txBody>
      </p:sp>
      <p:cxnSp>
        <p:nvCxnSpPr>
          <p:cNvPr id="6" name="Straight Arrow Connector 5"/>
          <p:cNvCxnSpPr>
            <a:stCxn id="47" idx="3"/>
            <a:endCxn id="68" idx="2"/>
          </p:cNvCxnSpPr>
          <p:nvPr/>
        </p:nvCxnSpPr>
        <p:spPr>
          <a:xfrm flipV="1">
            <a:off x="1143000" y="3276600"/>
            <a:ext cx="2514600" cy="266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48" idx="3"/>
            <a:endCxn id="68" idx="2"/>
          </p:cNvCxnSpPr>
          <p:nvPr/>
        </p:nvCxnSpPr>
        <p:spPr>
          <a:xfrm flipV="1">
            <a:off x="1295400" y="3276600"/>
            <a:ext cx="2362200" cy="419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9" idx="3"/>
            <a:endCxn id="68" idx="2"/>
          </p:cNvCxnSpPr>
          <p:nvPr/>
        </p:nvCxnSpPr>
        <p:spPr>
          <a:xfrm flipV="1">
            <a:off x="1447800" y="3276600"/>
            <a:ext cx="2209800" cy="571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8" idx="0"/>
            <a:endCxn id="68" idx="2"/>
          </p:cNvCxnSpPr>
          <p:nvPr/>
        </p:nvCxnSpPr>
        <p:spPr>
          <a:xfrm flipV="1">
            <a:off x="2705100" y="3276600"/>
            <a:ext cx="952500" cy="1828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7" idx="0"/>
            <a:endCxn id="68" idx="2"/>
          </p:cNvCxnSpPr>
          <p:nvPr/>
        </p:nvCxnSpPr>
        <p:spPr>
          <a:xfrm flipV="1">
            <a:off x="2552700" y="3276600"/>
            <a:ext cx="1104900" cy="1676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46" name="TextBox 12"/>
          <p:cNvSpPr txBox="1">
            <a:spLocks noChangeArrowheads="1"/>
          </p:cNvSpPr>
          <p:nvPr/>
        </p:nvSpPr>
        <p:spPr bwMode="auto">
          <a:xfrm>
            <a:off x="1905000" y="3733800"/>
            <a:ext cx="3524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  :</a:t>
            </a:r>
          </a:p>
        </p:txBody>
      </p:sp>
      <p:sp>
        <p:nvSpPr>
          <p:cNvPr id="26" name="Oval 25"/>
          <p:cNvSpPr/>
          <p:nvPr/>
        </p:nvSpPr>
        <p:spPr>
          <a:xfrm>
            <a:off x="2362200" y="3200400"/>
            <a:ext cx="914400" cy="152400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cxnSp>
        <p:nvCxnSpPr>
          <p:cNvPr id="28" name="Straight Arrow Connector 27"/>
          <p:cNvCxnSpPr>
            <a:stCxn id="43" idx="2"/>
            <a:endCxn id="26" idx="0"/>
          </p:cNvCxnSpPr>
          <p:nvPr/>
        </p:nvCxnSpPr>
        <p:spPr>
          <a:xfrm>
            <a:off x="2819400" y="3022600"/>
            <a:ext cx="0" cy="177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286000" y="990600"/>
            <a:ext cx="1066800" cy="20320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en-US"/>
              <a:t>Totally</a:t>
            </a:r>
          </a:p>
          <a:p>
            <a:pPr eaLnBrk="1" hangingPunct="1"/>
            <a:r>
              <a:rPr lang="en-US" altLang="en-US"/>
              <a:t>192 weights for each output neuron</a:t>
            </a:r>
          </a:p>
          <a:p>
            <a:pPr eaLnBrk="1" hangingPunct="1"/>
            <a:endParaRPr lang="en-US" altLang="en-US"/>
          </a:p>
        </p:txBody>
      </p:sp>
      <p:sp>
        <p:nvSpPr>
          <p:cNvPr id="17450" name="TextBox 77"/>
          <p:cNvSpPr txBox="1">
            <a:spLocks noChangeArrowheads="1"/>
          </p:cNvSpPr>
          <p:nvPr/>
        </p:nvSpPr>
        <p:spPr bwMode="auto">
          <a:xfrm>
            <a:off x="1066800" y="5486400"/>
            <a:ext cx="2946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Same for each output neuron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Part A.3</a:t>
            </a:r>
            <a:br>
              <a:rPr lang="en-US" altLang="en-US" dirty="0"/>
            </a:br>
            <a:r>
              <a:rPr lang="en-US" altLang="en-US" dirty="0"/>
              <a:t>Back propagation (similar to any backpropagation network, training the kernel weights and biases)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219200" y="4314825"/>
            <a:ext cx="6400800" cy="17526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898989"/>
                </a:solidFill>
              </a:rPr>
              <a:t>Back propagation part</a:t>
            </a:r>
          </a:p>
          <a:p>
            <a:pPr eaLnBrk="1" hangingPunct="1"/>
            <a:r>
              <a:rPr lang="en-US" altLang="en-US" dirty="0" err="1">
                <a:solidFill>
                  <a:srgbClr val="898989"/>
                </a:solidFill>
              </a:rPr>
              <a:t>cnnbp</a:t>
            </a:r>
            <a:r>
              <a:rPr lang="en-US" altLang="en-US" dirty="0">
                <a:solidFill>
                  <a:srgbClr val="898989"/>
                </a:solidFill>
              </a:rPr>
              <a:t>( )</a:t>
            </a:r>
          </a:p>
          <a:p>
            <a:pPr eaLnBrk="1" hangingPunct="1"/>
            <a:r>
              <a:rPr lang="en-US" altLang="en-US" dirty="0" err="1">
                <a:solidFill>
                  <a:srgbClr val="898989"/>
                </a:solidFill>
              </a:rPr>
              <a:t>cnnapplyweight</a:t>
            </a:r>
            <a:r>
              <a:rPr lang="en-US" altLang="en-US" dirty="0">
                <a:solidFill>
                  <a:srgbClr val="898989"/>
                </a:solidFill>
              </a:rPr>
              <a:t>( )</a:t>
            </a:r>
          </a:p>
          <a:p>
            <a:pPr eaLnBrk="1" hangingPunct="1"/>
            <a:endParaRPr lang="en-US" altLang="en-US" dirty="0">
              <a:solidFill>
                <a:srgbClr val="898989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r>
              <a:rPr lang="en-US" altLang="en-US">
                <a:solidFill>
                  <a:srgbClr val="898989"/>
                </a:solidFill>
              </a:rPr>
              <a:t>CNN. g.2c2</a:t>
            </a:r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4B3A0E5-6F21-47F7-8CEB-90768A56FAED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64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 err="1"/>
              <a:t>cnnbp</a:t>
            </a:r>
            <a:r>
              <a:rPr lang="en-US" altLang="en-US" dirty="0"/>
              <a:t>( )</a:t>
            </a:r>
            <a:br>
              <a:rPr lang="en-US" altLang="en-US" dirty="0"/>
            </a:br>
            <a:r>
              <a:rPr lang="en-US" altLang="en-US" dirty="0"/>
              <a:t>overview (output back to layer 5)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8229600" y="5791200"/>
            <a:ext cx="685800" cy="563563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en-US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334000" y="6461125"/>
            <a:ext cx="28956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r>
              <a:rPr lang="en-US" altLang="en-US">
                <a:solidFill>
                  <a:srgbClr val="898989"/>
                </a:solidFill>
              </a:rPr>
              <a:t>CNN. g.2c2</a:t>
            </a:r>
          </a:p>
        </p:txBody>
      </p:sp>
      <p:sp>
        <p:nvSpPr>
          <p:cNvPr id="1946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8C1AE53-96B8-4090-8992-9997A0639EBB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graphicFrame>
        <p:nvGraphicFramePr>
          <p:cNvPr id="19462" name="Object 5"/>
          <p:cNvGraphicFramePr>
            <a:graphicFrameLocks noChangeAspect="1"/>
          </p:cNvGraphicFramePr>
          <p:nvPr/>
        </p:nvGraphicFramePr>
        <p:xfrm>
          <a:off x="762000" y="1371600"/>
          <a:ext cx="4676775" cy="483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公式" r:id="rId3" imgW="3035300" imgH="3136900" progId="Equation.3">
                  <p:embed/>
                </p:oleObj>
              </mc:Choice>
              <mc:Fallback>
                <p:oleObj name="公式" r:id="rId3" imgW="3035300" imgH="31369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371600"/>
                        <a:ext cx="4676775" cy="4833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3" name="TextBox 6"/>
          <p:cNvSpPr txBox="1">
            <a:spLocks noChangeArrowheads="1"/>
          </p:cNvSpPr>
          <p:nvPr/>
        </p:nvSpPr>
        <p:spPr bwMode="auto">
          <a:xfrm>
            <a:off x="25400" y="6488113"/>
            <a:ext cx="5715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Ref: See </a:t>
            </a:r>
            <a:r>
              <a:rPr lang="en-US" altLang="en-US" sz="1800">
                <a:hlinkClick r:id="rId5"/>
              </a:rPr>
              <a:t>http://en.wikipedia.org/wiki/Backpropagation</a:t>
            </a:r>
            <a:endParaRPr lang="en-US" altLang="en-US" sz="18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Calculate gradient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From later 2 to  layer 3</a:t>
            </a:r>
          </a:p>
          <a:p>
            <a:pPr eaLnBrk="1" hangingPunct="1"/>
            <a:r>
              <a:rPr lang="en-US" altLang="en-US" dirty="0"/>
              <a:t>From later 3 to  layer 4</a:t>
            </a:r>
          </a:p>
          <a:p>
            <a:pPr eaLnBrk="1" hangingPunct="1"/>
            <a:r>
              <a:rPr lang="en-US" altLang="en-US" dirty="0" err="1"/>
              <a:t>Net.ffW</a:t>
            </a:r>
            <a:endParaRPr lang="en-US" altLang="en-US" dirty="0"/>
          </a:p>
          <a:p>
            <a:pPr eaLnBrk="1" hangingPunct="1"/>
            <a:r>
              <a:rPr lang="en-US" altLang="en-US" dirty="0" err="1"/>
              <a:t>Net.ffb</a:t>
            </a:r>
            <a:r>
              <a:rPr lang="en-US" altLang="en-US" dirty="0"/>
              <a:t> found</a:t>
            </a:r>
          </a:p>
          <a:p>
            <a:pPr eaLnBrk="1" hangingPunct="1"/>
            <a:r>
              <a:rPr lang="en-US" altLang="en-US" dirty="0">
                <a:solidFill>
                  <a:srgbClr val="FF0000"/>
                </a:solidFill>
              </a:rPr>
              <a:t>The method is similar to a typical Back propagation neural network BPNN</a:t>
            </a:r>
          </a:p>
          <a:p>
            <a:pPr eaLnBrk="1" hangingPunct="1"/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r>
              <a:rPr lang="en-US" altLang="en-US">
                <a:solidFill>
                  <a:srgbClr val="898989"/>
                </a:solidFill>
              </a:rPr>
              <a:t>CNN. g.2c2</a:t>
            </a:r>
          </a:p>
        </p:txBody>
      </p:sp>
      <p:sp>
        <p:nvSpPr>
          <p:cNvPr id="2355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02CD2AB-58E2-4280-B354-AC33D9B89C27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66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Details of calc gradients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en-US" sz="2400" dirty="0"/>
              <a:t>% part %  reshape feature vector deltas into output map style</a:t>
            </a:r>
          </a:p>
          <a:p>
            <a:pPr eaLnBrk="1" hangingPunct="1"/>
            <a:r>
              <a:rPr lang="en-US" altLang="en-US" sz="2400" dirty="0"/>
              <a:t>L4(c) run expand only</a:t>
            </a:r>
          </a:p>
          <a:p>
            <a:pPr eaLnBrk="1" hangingPunct="1"/>
            <a:r>
              <a:rPr lang="en-US" altLang="en-US" sz="2400" dirty="0"/>
              <a:t>L3(s) run conv (rot180, fill), found d</a:t>
            </a:r>
          </a:p>
          <a:p>
            <a:pPr eaLnBrk="1" hangingPunct="1"/>
            <a:r>
              <a:rPr lang="en-US" altLang="en-US" sz="2400" dirty="0"/>
              <a:t>L2(c) run expand only</a:t>
            </a:r>
          </a:p>
          <a:p>
            <a:pPr eaLnBrk="1" hangingPunct="1"/>
            <a:r>
              <a:rPr lang="en-US" altLang="en-US" sz="2400" dirty="0"/>
              <a:t>%Part  %%  </a:t>
            </a:r>
            <a:r>
              <a:rPr lang="en-US" altLang="en-US" sz="2400" dirty="0" err="1"/>
              <a:t>calc</a:t>
            </a:r>
            <a:r>
              <a:rPr lang="en-US" altLang="en-US" sz="2400" dirty="0"/>
              <a:t> gradients</a:t>
            </a:r>
          </a:p>
          <a:p>
            <a:pPr eaLnBrk="1" hangingPunct="1"/>
            <a:r>
              <a:rPr lang="en-US" altLang="en-US" sz="2400" dirty="0"/>
              <a:t>L2(c) run conv (valid), found </a:t>
            </a:r>
            <a:r>
              <a:rPr lang="en-US" altLang="en-US" sz="2400" dirty="0" err="1"/>
              <a:t>dk</a:t>
            </a:r>
            <a:r>
              <a:rPr lang="en-US" altLang="en-US" sz="2400" dirty="0"/>
              <a:t> and </a:t>
            </a:r>
            <a:r>
              <a:rPr lang="en-US" altLang="en-US" sz="2400" dirty="0" err="1"/>
              <a:t>db</a:t>
            </a:r>
            <a:endParaRPr lang="en-US" altLang="en-US" sz="2400" dirty="0"/>
          </a:p>
          <a:p>
            <a:pPr eaLnBrk="1" hangingPunct="1"/>
            <a:r>
              <a:rPr lang="en-US" altLang="en-US" sz="2400" dirty="0"/>
              <a:t>L3(s) not run here</a:t>
            </a:r>
          </a:p>
          <a:p>
            <a:pPr eaLnBrk="1" hangingPunct="1"/>
            <a:r>
              <a:rPr lang="en-US" altLang="en-US" sz="2400" dirty="0"/>
              <a:t>L4(c) run conv(valid), found </a:t>
            </a:r>
            <a:r>
              <a:rPr lang="en-US" altLang="en-US" sz="2400" dirty="0" err="1"/>
              <a:t>dk</a:t>
            </a:r>
            <a:r>
              <a:rPr lang="en-US" altLang="en-US" sz="2400" dirty="0"/>
              <a:t> and </a:t>
            </a:r>
            <a:r>
              <a:rPr lang="en-US" altLang="en-US" sz="2400" dirty="0" err="1"/>
              <a:t>db</a:t>
            </a:r>
            <a:endParaRPr lang="en-US" altLang="en-US" sz="2400" dirty="0"/>
          </a:p>
          <a:p>
            <a:pPr eaLnBrk="1" hangingPunct="1"/>
            <a:r>
              <a:rPr lang="en-US" altLang="en-US" sz="2400" dirty="0"/>
              <a:t>Done , found these for the output layer L5:</a:t>
            </a:r>
          </a:p>
          <a:p>
            <a:pPr lvl="1" eaLnBrk="1" hangingPunct="1"/>
            <a:r>
              <a:rPr lang="en-US" altLang="en-US" dirty="0" err="1"/>
              <a:t>net.dffW</a:t>
            </a:r>
            <a:r>
              <a:rPr lang="en-US" altLang="en-US" dirty="0"/>
              <a:t> = </a:t>
            </a:r>
            <a:r>
              <a:rPr lang="en-US" altLang="en-US" dirty="0" err="1"/>
              <a:t>net.od</a:t>
            </a:r>
            <a:r>
              <a:rPr lang="en-US" altLang="en-US" dirty="0"/>
              <a:t> * (</a:t>
            </a:r>
            <a:r>
              <a:rPr lang="en-US" altLang="en-US" dirty="0" err="1"/>
              <a:t>net.fv</a:t>
            </a:r>
            <a:r>
              <a:rPr lang="en-US" altLang="en-US" dirty="0"/>
              <a:t>)' / size(</a:t>
            </a:r>
            <a:r>
              <a:rPr lang="en-US" altLang="en-US" dirty="0" err="1"/>
              <a:t>net.od</a:t>
            </a:r>
            <a:r>
              <a:rPr lang="en-US" altLang="en-US" dirty="0"/>
              <a:t>, 2);</a:t>
            </a:r>
          </a:p>
          <a:p>
            <a:pPr lvl="1" eaLnBrk="1" hangingPunct="1"/>
            <a:r>
              <a:rPr lang="en-US" altLang="en-US" dirty="0" err="1"/>
              <a:t>net.dffb</a:t>
            </a:r>
            <a:r>
              <a:rPr lang="en-US" altLang="en-US" dirty="0"/>
              <a:t> = mean(</a:t>
            </a:r>
            <a:r>
              <a:rPr lang="en-US" altLang="en-US" dirty="0" err="1"/>
              <a:t>net.od</a:t>
            </a:r>
            <a:r>
              <a:rPr lang="en-US" altLang="en-US" dirty="0"/>
              <a:t>, 2);</a:t>
            </a:r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r>
              <a:rPr lang="en-US" altLang="en-US">
                <a:solidFill>
                  <a:srgbClr val="898989"/>
                </a:solidFill>
              </a:rPr>
              <a:t>CNN. g.2c2</a:t>
            </a:r>
          </a:p>
        </p:txBody>
      </p:sp>
      <p:sp>
        <p:nvSpPr>
          <p:cNvPr id="2458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E4A209D-6C7F-4580-9B6A-59EB59339568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67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cnnapplygrads(net, opts)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For the convolution layers, L2, L4</a:t>
            </a:r>
          </a:p>
          <a:p>
            <a:pPr lvl="1" eaLnBrk="1" hangingPunct="1"/>
            <a:r>
              <a:rPr lang="en-US" altLang="en-US" dirty="0"/>
              <a:t>From k and </a:t>
            </a:r>
            <a:r>
              <a:rPr lang="en-US" altLang="en-US" dirty="0" err="1"/>
              <a:t>dk</a:t>
            </a:r>
            <a:r>
              <a:rPr lang="en-US" altLang="en-US" dirty="0"/>
              <a:t> find new k (weights)</a:t>
            </a:r>
          </a:p>
          <a:p>
            <a:pPr lvl="1" eaLnBrk="1" hangingPunct="1"/>
            <a:r>
              <a:rPr lang="en-US" altLang="en-US" dirty="0"/>
              <a:t>From b and </a:t>
            </a:r>
            <a:r>
              <a:rPr lang="en-US" altLang="en-US" dirty="0" err="1"/>
              <a:t>db</a:t>
            </a:r>
            <a:r>
              <a:rPr lang="en-US" altLang="en-US" dirty="0"/>
              <a:t> find new b (bias)</a:t>
            </a:r>
          </a:p>
          <a:p>
            <a:pPr eaLnBrk="1" hangingPunct="1"/>
            <a:r>
              <a:rPr lang="en-US" altLang="en-US" dirty="0"/>
              <a:t>For the output layer L5</a:t>
            </a:r>
          </a:p>
          <a:p>
            <a:pPr lvl="1" eaLnBrk="1" hangingPunct="1"/>
            <a:r>
              <a:rPr lang="en-US" altLang="en-US" dirty="0" err="1"/>
              <a:t>net.ffW</a:t>
            </a:r>
            <a:r>
              <a:rPr lang="en-US" altLang="en-US" dirty="0"/>
              <a:t> = </a:t>
            </a:r>
            <a:r>
              <a:rPr lang="en-US" altLang="en-US" dirty="0" err="1"/>
              <a:t>net.ffW</a:t>
            </a:r>
            <a:r>
              <a:rPr lang="en-US" altLang="en-US" dirty="0"/>
              <a:t> - </a:t>
            </a:r>
            <a:r>
              <a:rPr lang="en-US" altLang="en-US" dirty="0" err="1"/>
              <a:t>opts.alpha</a:t>
            </a:r>
            <a:r>
              <a:rPr lang="en-US" altLang="en-US" dirty="0"/>
              <a:t> * </a:t>
            </a:r>
            <a:r>
              <a:rPr lang="en-US" altLang="en-US" dirty="0" err="1"/>
              <a:t>net.dffW</a:t>
            </a:r>
            <a:r>
              <a:rPr lang="en-US" altLang="en-US" dirty="0"/>
              <a:t>;</a:t>
            </a:r>
          </a:p>
          <a:p>
            <a:pPr lvl="1" eaLnBrk="1" hangingPunct="1"/>
            <a:r>
              <a:rPr lang="en-US" altLang="en-US" dirty="0" err="1"/>
              <a:t>net.ffb</a:t>
            </a:r>
            <a:r>
              <a:rPr lang="en-US" altLang="en-US" dirty="0"/>
              <a:t> = </a:t>
            </a:r>
            <a:r>
              <a:rPr lang="en-US" altLang="en-US" dirty="0" err="1"/>
              <a:t>net.ffb</a:t>
            </a:r>
            <a:r>
              <a:rPr lang="en-US" altLang="en-US" dirty="0"/>
              <a:t> - </a:t>
            </a:r>
            <a:r>
              <a:rPr lang="en-US" altLang="en-US" dirty="0" err="1"/>
              <a:t>opts.alpha</a:t>
            </a:r>
            <a:r>
              <a:rPr lang="en-US" altLang="en-US" dirty="0"/>
              <a:t> * </a:t>
            </a:r>
            <a:r>
              <a:rPr lang="en-US" altLang="en-US" dirty="0" err="1"/>
              <a:t>net.dffb</a:t>
            </a:r>
            <a:r>
              <a:rPr lang="en-US" altLang="en-US" dirty="0"/>
              <a:t>;</a:t>
            </a:r>
          </a:p>
          <a:p>
            <a:pPr lvl="1" eaLnBrk="1" hangingPunct="1"/>
            <a:r>
              <a:rPr lang="en-US" altLang="en-US" dirty="0" err="1"/>
              <a:t>opts.alpha</a:t>
            </a:r>
            <a:r>
              <a:rPr lang="en-US" altLang="en-US" dirty="0"/>
              <a:t> is to adjust learning rate</a:t>
            </a:r>
          </a:p>
          <a:p>
            <a:pPr eaLnBrk="1" hangingPunct="1"/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r>
              <a:rPr lang="en-US" altLang="en-US">
                <a:solidFill>
                  <a:srgbClr val="898989"/>
                </a:solidFill>
              </a:rPr>
              <a:t>CNN. g.2c2</a:t>
            </a:r>
          </a:p>
        </p:txBody>
      </p:sp>
      <p:sp>
        <p:nvSpPr>
          <p:cNvPr id="2560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A9B65C5-5B85-4869-8D41-D1986FC9FEB2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68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B: CNN Architectures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History and descriptions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CNN. g.2c2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388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The basic idea of </a:t>
            </a:r>
            <a:r>
              <a:rPr lang="en-US" altLang="en-US" sz="2800" dirty="0"/>
              <a:t>Convolution Neural Networks </a:t>
            </a:r>
            <a:r>
              <a:rPr lang="en-US" sz="2800" dirty="0"/>
              <a:t>CNN</a:t>
            </a:r>
            <a:br>
              <a:rPr lang="en-US" sz="2800" dirty="0"/>
            </a:br>
            <a:r>
              <a:rPr lang="en-US" sz="2800" dirty="0"/>
              <a:t>Same idea as Back-propagation-neural networks (BPNN) but different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66800" y="6248400"/>
            <a:ext cx="2895600" cy="365125"/>
          </a:xfrm>
        </p:spPr>
        <p:txBody>
          <a:bodyPr/>
          <a:lstStyle/>
          <a:p>
            <a:r>
              <a:rPr lang="en-US" altLang="en-US"/>
              <a:t>CNN. g.2c2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7</a:t>
            </a:fld>
            <a:endParaRPr lang="en-US" altLang="en-US"/>
          </a:p>
        </p:txBody>
      </p:sp>
      <p:pic>
        <p:nvPicPr>
          <p:cNvPr id="30722" name="Picture 2" descr="https://adeshpande3.github.io/assets/Co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83" y="1600200"/>
            <a:ext cx="8631159" cy="294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2183" y="5234463"/>
            <a:ext cx="4733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https://adeshpande3.github.io/adeshpande3.github.io/A-Beginner%27s-Guide-To-Understanding-Convolutional-Neural-Networks/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10200" y="4495800"/>
            <a:ext cx="2286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vectorized (</a:t>
            </a:r>
            <a:r>
              <a:rPr lang="en-US" dirty="0" err="1"/>
              <a:t>vec</a:t>
            </a:r>
            <a:r>
              <a:rPr lang="en-US" dirty="0"/>
              <a:t>), the 2D arranged inputs become 1D vectors. Then the network is just like a BPNN</a:t>
            </a:r>
          </a:p>
          <a:p>
            <a:r>
              <a:rPr lang="en-US" dirty="0"/>
              <a:t>(Back propagation neural networks )</a:t>
            </a:r>
          </a:p>
        </p:txBody>
      </p:sp>
    </p:spTree>
    <p:extLst>
      <p:ext uri="{BB962C8B-B14F-4D97-AF65-F5344CB8AC3E}">
        <p14:creationId xmlns:p14="http://schemas.microsoft.com/office/powerpoint/2010/main" val="20345957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CNN Architectures: 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663" y="876728"/>
            <a:ext cx="8229600" cy="5371672"/>
          </a:xfrm>
        </p:spPr>
        <p:txBody>
          <a:bodyPr>
            <a:normAutofit fontScale="92500" lnSpcReduction="10000"/>
          </a:bodyPr>
          <a:lstStyle/>
          <a:p>
            <a:pPr marL="1028700" lvl="1" indent="-571500">
              <a:buFont typeface="+mj-lt"/>
              <a:buAutoNum type="romanLcPeriod"/>
            </a:pPr>
            <a:r>
              <a:rPr lang="en-US" b="1" dirty="0" err="1">
                <a:hlinkClick r:id="rId2"/>
              </a:rPr>
              <a:t>LeNet</a:t>
            </a:r>
            <a:endParaRPr lang="en-US" b="1" dirty="0">
              <a:hlinkClick r:id="rId2"/>
            </a:endParaRPr>
          </a:p>
          <a:p>
            <a:pPr marL="1028700" lvl="1" indent="-571500">
              <a:buFont typeface="+mj-lt"/>
              <a:buAutoNum type="romanLcPeriod"/>
            </a:pPr>
            <a:r>
              <a:rPr lang="en-US" b="1" dirty="0" err="1">
                <a:hlinkClick r:id="rId3"/>
              </a:rPr>
              <a:t>Alexnet</a:t>
            </a:r>
            <a:r>
              <a:rPr lang="en-US" b="1" dirty="0"/>
              <a:t>, </a:t>
            </a:r>
          </a:p>
          <a:p>
            <a:pPr marL="1028700" lvl="1" indent="-571500">
              <a:buFont typeface="+mj-lt"/>
              <a:buAutoNum type="romanLcPeriod"/>
            </a:pPr>
            <a:r>
              <a:rPr lang="en-US" b="1" dirty="0" err="1">
                <a:hlinkClick r:id="rId4"/>
              </a:rPr>
              <a:t>VGG</a:t>
            </a:r>
            <a:r>
              <a:rPr lang="en-US" b="1" dirty="0" err="1"/>
              <a:t>net</a:t>
            </a:r>
            <a:r>
              <a:rPr lang="en-US" b="1" dirty="0"/>
              <a:t>, </a:t>
            </a:r>
            <a:r>
              <a:rPr lang="en-US" b="1" dirty="0">
                <a:hlinkClick r:id="rId5"/>
              </a:rPr>
              <a:t>Visual Geometry Group</a:t>
            </a:r>
            <a:endParaRPr lang="en-US" b="1" dirty="0"/>
          </a:p>
          <a:p>
            <a:pPr marL="1028700" lvl="1" indent="-571500">
              <a:buFont typeface="+mj-lt"/>
              <a:buAutoNum type="romanLcPeriod"/>
            </a:pPr>
            <a:r>
              <a:rPr lang="en-US" b="1" dirty="0">
                <a:hlinkClick r:id="rId6"/>
              </a:rPr>
              <a:t>Inception (</a:t>
            </a:r>
            <a:r>
              <a:rPr lang="en-US" b="1" dirty="0" err="1">
                <a:hlinkClick r:id="rId6"/>
              </a:rPr>
              <a:t>GoogLeNet</a:t>
            </a:r>
            <a:r>
              <a:rPr lang="en-US" b="1" dirty="0">
                <a:hlinkClick r:id="rId6"/>
              </a:rPr>
              <a:t>)</a:t>
            </a:r>
            <a:endParaRPr lang="en-US" b="1" dirty="0"/>
          </a:p>
          <a:p>
            <a:pPr marL="1028700" lvl="1" indent="-571500">
              <a:buFont typeface="+mj-lt"/>
              <a:buAutoNum type="romanLcPeriod"/>
            </a:pPr>
            <a:r>
              <a:rPr lang="en-US" b="1" dirty="0">
                <a:hlinkClick r:id="rId7"/>
              </a:rPr>
              <a:t>FCN,</a:t>
            </a:r>
            <a:r>
              <a:rPr lang="en-US" b="1" dirty="0"/>
              <a:t> </a:t>
            </a:r>
            <a:r>
              <a:rPr lang="en-US" b="1" dirty="0" err="1">
                <a:hlinkClick r:id="rId8"/>
              </a:rPr>
              <a:t>ResNet</a:t>
            </a:r>
            <a:r>
              <a:rPr lang="en-US" b="1" dirty="0"/>
              <a:t> ,</a:t>
            </a:r>
            <a:r>
              <a:rPr lang="en-US" b="1" dirty="0">
                <a:hlinkClick r:id="rId9"/>
              </a:rPr>
              <a:t>R-CNN</a:t>
            </a:r>
            <a:r>
              <a:rPr lang="en-US" b="1" dirty="0"/>
              <a:t>, </a:t>
            </a:r>
            <a:r>
              <a:rPr lang="en-US" b="1" dirty="0">
                <a:hlinkClick r:id="rId10"/>
              </a:rPr>
              <a:t>Faster-CNN</a:t>
            </a:r>
            <a:endParaRPr lang="en-US" b="1" dirty="0"/>
          </a:p>
          <a:p>
            <a:pPr marL="1028700" lvl="1" indent="-571500">
              <a:buFont typeface="+mj-lt"/>
              <a:buAutoNum type="romanLcPeriod"/>
            </a:pPr>
            <a:endParaRPr lang="en-US" b="1" dirty="0"/>
          </a:p>
          <a:p>
            <a:pPr marL="1028700" lvl="1" indent="-571500">
              <a:buFont typeface="+mj-lt"/>
              <a:buAutoNum type="romanLcPeriod"/>
            </a:pPr>
            <a:endParaRPr lang="en-US" b="1" dirty="0"/>
          </a:p>
          <a:p>
            <a:pPr marL="1028700" lvl="1" indent="-571500">
              <a:buFont typeface="+mj-lt"/>
              <a:buAutoNum type="romanLcPeriod"/>
            </a:pPr>
            <a:endParaRPr lang="en-US" b="1" dirty="0"/>
          </a:p>
          <a:p>
            <a:pPr marL="1028700" lvl="1" indent="-571500">
              <a:buFont typeface="+mj-lt"/>
              <a:buAutoNum type="romanLcPeriod"/>
            </a:pPr>
            <a:endParaRPr lang="en-US" b="1" dirty="0"/>
          </a:p>
          <a:p>
            <a:pPr marL="1028700" lvl="1" indent="-571500">
              <a:buFont typeface="+mj-lt"/>
              <a:buAutoNum type="romanLcPeriod"/>
            </a:pPr>
            <a:r>
              <a:rPr lang="en-US" b="1" dirty="0"/>
              <a:t>From 2015, </a:t>
            </a:r>
            <a:r>
              <a:rPr lang="en-US" b="1" dirty="0">
                <a:hlinkClick r:id="rId11"/>
              </a:rPr>
              <a:t>YOLO</a:t>
            </a:r>
            <a:r>
              <a:rPr lang="en-US" b="1" dirty="0"/>
              <a:t>1,2,3 </a:t>
            </a:r>
            <a:r>
              <a:rPr lang="en-US" b="1" dirty="0">
                <a:hlinkClick r:id="rId12"/>
              </a:rPr>
              <a:t>SSD </a:t>
            </a:r>
            <a:r>
              <a:rPr lang="en-US" b="1" dirty="0" err="1">
                <a:hlinkClick r:id="rId12"/>
              </a:rPr>
              <a:t>multibox</a:t>
            </a:r>
            <a:r>
              <a:rPr lang="en-US" b="1" dirty="0"/>
              <a:t>, </a:t>
            </a:r>
            <a:r>
              <a:rPr lang="en-US" b="1" dirty="0">
                <a:hlinkClick r:id="rId13"/>
              </a:rPr>
              <a:t>VOLO</a:t>
            </a:r>
            <a:endParaRPr lang="en-US" b="1" dirty="0"/>
          </a:p>
          <a:p>
            <a:pPr marL="1028700" lvl="1" indent="-571500">
              <a:buFont typeface="+mj-lt"/>
              <a:buAutoNum type="romanLcPeriod"/>
            </a:pPr>
            <a:r>
              <a:rPr lang="en-US" b="1" dirty="0"/>
              <a:t>Tools: See: [1] </a:t>
            </a:r>
            <a:r>
              <a:rPr lang="en-US" sz="1050" dirty="0">
                <a:hlinkClick r:id="rId14"/>
              </a:rPr>
              <a:t>https://medium.com/</a:t>
            </a:r>
            <a:r>
              <a:rPr lang="ja-JP" altLang="en-US" sz="1050" dirty="0">
                <a:hlinkClick r:id="rId14"/>
              </a:rPr>
              <a:t>雞雞與兔兔的工程世界</a:t>
            </a:r>
            <a:r>
              <a:rPr lang="en-US" altLang="ja-JP" sz="1050" dirty="0">
                <a:hlinkClick r:id="rId14"/>
              </a:rPr>
              <a:t>/</a:t>
            </a:r>
            <a:r>
              <a:rPr lang="ja-JP" altLang="en-US" sz="1050" dirty="0">
                <a:hlinkClick r:id="rId14"/>
              </a:rPr>
              <a:t>機器學習</a:t>
            </a:r>
            <a:r>
              <a:rPr lang="en-US" altLang="ja-JP" sz="1050" dirty="0">
                <a:hlinkClick r:id="rId14"/>
              </a:rPr>
              <a:t>-</a:t>
            </a:r>
            <a:r>
              <a:rPr lang="en-US" sz="1050" dirty="0">
                <a:hlinkClick r:id="rId14"/>
              </a:rPr>
              <a:t>ml-note-</a:t>
            </a:r>
            <a:r>
              <a:rPr lang="en-US" sz="1050" dirty="0" err="1">
                <a:hlinkClick r:id="rId14"/>
              </a:rPr>
              <a:t>cnn</a:t>
            </a:r>
            <a:r>
              <a:rPr lang="ja-JP" altLang="en-US" sz="1050" dirty="0">
                <a:hlinkClick r:id="rId14"/>
              </a:rPr>
              <a:t>演化史</a:t>
            </a:r>
            <a:r>
              <a:rPr lang="en-US" altLang="ja-JP" sz="1050" dirty="0">
                <a:hlinkClick r:id="rId14"/>
              </a:rPr>
              <a:t>-</a:t>
            </a:r>
            <a:r>
              <a:rPr lang="en-US" sz="1050" dirty="0">
                <a:hlinkClick r:id="rId14"/>
              </a:rPr>
              <a:t>alexnet-vgg-inception-resnet-keras-coding-668f74879306</a:t>
            </a:r>
            <a:r>
              <a:rPr lang="en-US" sz="1050" dirty="0"/>
              <a:t> </a:t>
            </a:r>
          </a:p>
          <a:p>
            <a:pPr marL="1028700" lvl="1" indent="-571500">
              <a:buFont typeface="+mj-lt"/>
              <a:buAutoNum type="romanLcPeriod"/>
            </a:pPr>
            <a:endParaRPr lang="en-US" sz="1050" dirty="0"/>
          </a:p>
          <a:p>
            <a:pPr marL="1028700" lvl="1" indent="-571500">
              <a:buFont typeface="+mj-lt"/>
              <a:buAutoNum type="romanLcPeriod"/>
            </a:pPr>
            <a:endParaRPr lang="en-US" sz="105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CNN. g.2c2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94" y="3418926"/>
            <a:ext cx="7881937" cy="9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5456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</a:t>
            </a:r>
            <a:r>
              <a:rPr lang="en-US" dirty="0" err="1"/>
              <a:t>LeNet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classical CNN architecture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http://deeplearning.net/tutorial/lenet.html</a:t>
            </a:r>
            <a:endParaRPr lang="en-US" dirty="0"/>
          </a:p>
          <a:p>
            <a:r>
              <a:rPr lang="en-US" dirty="0"/>
              <a:t>You may use </a:t>
            </a:r>
            <a:r>
              <a:rPr lang="en-US" dirty="0" err="1"/>
              <a:t>tensorflow</a:t>
            </a:r>
            <a:r>
              <a:rPr lang="en-US" dirty="0"/>
              <a:t> “layers” or “</a:t>
            </a:r>
            <a:r>
              <a:rPr lang="en-US" dirty="0" err="1"/>
              <a:t>keras</a:t>
            </a:r>
            <a:r>
              <a:rPr lang="en-US" dirty="0"/>
              <a:t>” for the implementation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71</a:t>
            </a:fld>
            <a:endParaRPr lang="en-US" altLang="en-US"/>
          </a:p>
        </p:txBody>
      </p:sp>
      <p:pic>
        <p:nvPicPr>
          <p:cNvPr id="47106" name="Picture 2" descr="_images/mylene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313237"/>
            <a:ext cx="8248854" cy="192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82221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LeNet</a:t>
            </a:r>
            <a:r>
              <a:rPr lang="en-US" dirty="0"/>
              <a:t> using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189" y="838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/>
              <a:t>model = </a:t>
            </a:r>
            <a:r>
              <a:rPr lang="en-US" sz="2000" dirty="0" err="1"/>
              <a:t>keras.Sequential</a:t>
            </a:r>
            <a:r>
              <a:rPr lang="en-US" sz="2000" dirty="0"/>
              <a:t>() </a:t>
            </a:r>
            <a:r>
              <a:rPr lang="en-US" sz="2000" dirty="0" err="1"/>
              <a:t>model.add</a:t>
            </a:r>
            <a:r>
              <a:rPr lang="en-US" sz="2000" dirty="0"/>
              <a:t>(layers.Conv2D(filters=6, </a:t>
            </a:r>
            <a:r>
              <a:rPr lang="en-US" sz="2000" dirty="0" err="1"/>
              <a:t>kernel_size</a:t>
            </a:r>
            <a:r>
              <a:rPr lang="en-US" sz="2000" dirty="0"/>
              <a:t>=(3, 3), activation='</a:t>
            </a:r>
            <a:r>
              <a:rPr lang="en-US" sz="2000" dirty="0" err="1"/>
              <a:t>relu</a:t>
            </a:r>
            <a:r>
              <a:rPr lang="en-US" sz="2000" dirty="0"/>
              <a:t>', </a:t>
            </a:r>
            <a:r>
              <a:rPr lang="en-US" sz="2000" dirty="0" err="1"/>
              <a:t>input_shape</a:t>
            </a:r>
            <a:r>
              <a:rPr lang="en-US" sz="2000" dirty="0"/>
              <a:t>=(32,32,1))) </a:t>
            </a:r>
            <a:r>
              <a:rPr lang="en-US" sz="2000" dirty="0" err="1"/>
              <a:t>model.add</a:t>
            </a:r>
            <a:r>
              <a:rPr lang="en-US" sz="2000" dirty="0"/>
              <a:t>(layers.AveragePooling2D()) </a:t>
            </a:r>
            <a:r>
              <a:rPr lang="en-US" sz="2000" dirty="0" err="1"/>
              <a:t>model.add</a:t>
            </a:r>
            <a:r>
              <a:rPr lang="en-US" sz="2000" dirty="0"/>
              <a:t>(layers.Conv2D(filters=16, </a:t>
            </a:r>
            <a:r>
              <a:rPr lang="en-US" sz="2000" dirty="0" err="1"/>
              <a:t>kernel_size</a:t>
            </a:r>
            <a:r>
              <a:rPr lang="en-US" sz="2000" dirty="0"/>
              <a:t>=(3, 3), activation='</a:t>
            </a:r>
            <a:r>
              <a:rPr lang="en-US" sz="2000" dirty="0" err="1"/>
              <a:t>relu</a:t>
            </a:r>
            <a:r>
              <a:rPr lang="en-US" sz="2000" dirty="0"/>
              <a:t>')) </a:t>
            </a:r>
            <a:r>
              <a:rPr lang="en-US" sz="2000" dirty="0" err="1"/>
              <a:t>model.add</a:t>
            </a:r>
            <a:r>
              <a:rPr lang="en-US" sz="2000" dirty="0"/>
              <a:t>(layers.AveragePooling2D()) </a:t>
            </a:r>
            <a:r>
              <a:rPr lang="en-US" sz="2000" dirty="0" err="1"/>
              <a:t>model.add</a:t>
            </a:r>
            <a:r>
              <a:rPr lang="en-US" sz="2000" dirty="0"/>
              <a:t>(</a:t>
            </a:r>
            <a:r>
              <a:rPr lang="en-US" sz="2000" dirty="0" err="1"/>
              <a:t>layers.Flatten</a:t>
            </a:r>
            <a:r>
              <a:rPr lang="en-US" sz="2000" dirty="0"/>
              <a:t>()) </a:t>
            </a:r>
            <a:r>
              <a:rPr lang="en-US" sz="2000" dirty="0" err="1"/>
              <a:t>model.add</a:t>
            </a:r>
            <a:r>
              <a:rPr lang="en-US" sz="2000" dirty="0"/>
              <a:t>(</a:t>
            </a:r>
            <a:r>
              <a:rPr lang="en-US" sz="2000" dirty="0" err="1"/>
              <a:t>layers.Dense</a:t>
            </a:r>
            <a:r>
              <a:rPr lang="en-US" sz="2000" dirty="0"/>
              <a:t>(units=120, activation='</a:t>
            </a:r>
            <a:r>
              <a:rPr lang="en-US" sz="2000" dirty="0" err="1"/>
              <a:t>relu</a:t>
            </a:r>
            <a:r>
              <a:rPr lang="en-US" sz="2000" dirty="0"/>
              <a:t>')) </a:t>
            </a:r>
            <a:r>
              <a:rPr lang="en-US" sz="2000" dirty="0" err="1"/>
              <a:t>model.add</a:t>
            </a:r>
            <a:r>
              <a:rPr lang="en-US" sz="2000" dirty="0"/>
              <a:t>(</a:t>
            </a:r>
            <a:r>
              <a:rPr lang="en-US" sz="2000" dirty="0" err="1"/>
              <a:t>layers.Dense</a:t>
            </a:r>
            <a:r>
              <a:rPr lang="en-US" sz="2000" dirty="0"/>
              <a:t>(units=84, activation='</a:t>
            </a:r>
            <a:r>
              <a:rPr lang="en-US" sz="2000" dirty="0" err="1"/>
              <a:t>relu</a:t>
            </a:r>
            <a:r>
              <a:rPr lang="en-US" sz="2000" dirty="0"/>
              <a:t>')) </a:t>
            </a:r>
            <a:r>
              <a:rPr lang="en-US" sz="2000" dirty="0" err="1"/>
              <a:t>model.add</a:t>
            </a:r>
            <a:r>
              <a:rPr lang="en-US" sz="2000" dirty="0"/>
              <a:t>(</a:t>
            </a:r>
            <a:r>
              <a:rPr lang="en-US" sz="2000" dirty="0" err="1"/>
              <a:t>layers.Dense</a:t>
            </a:r>
            <a:r>
              <a:rPr lang="en-US" sz="2000" dirty="0"/>
              <a:t>(units=10, activation = '</a:t>
            </a:r>
            <a:r>
              <a:rPr lang="en-US" sz="2000" dirty="0" err="1"/>
              <a:t>softmax</a:t>
            </a:r>
            <a:r>
              <a:rPr lang="en-US" sz="2000" dirty="0"/>
              <a:t>'))</a:t>
            </a:r>
          </a:p>
          <a:p>
            <a:endParaRPr lang="en-US" sz="2200" dirty="0">
              <a:hlinkClick r:id="rId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72</a:t>
            </a:fld>
            <a:endParaRPr lang="en-US" altLang="en-US"/>
          </a:p>
        </p:txBody>
      </p:sp>
      <p:pic>
        <p:nvPicPr>
          <p:cNvPr id="47108" name="Picture 4" descr="https://miro.medium.com/max/1050/0*H9_eGAtkQXJXtk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03" y="4191000"/>
            <a:ext cx="8192015" cy="242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06918" y="3586808"/>
            <a:ext cx="76200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https://medium.com/@mgazar/lenet-5-in-9-lines-of-code-using-keras-ac99294c8086</a:t>
            </a:r>
            <a:endParaRPr lang="en-US" sz="1400" dirty="0"/>
          </a:p>
          <a:p>
            <a:r>
              <a:rPr lang="en-US" sz="1200" dirty="0">
                <a:hlinkClick r:id="rId4"/>
              </a:rPr>
              <a:t>https://github.com/ianlewis/tensorflow-examples/blob/master/notebooks/TensorFlow%20MNIST%20tutorial.ipynb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591876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459"/>
            <a:ext cx="8229600" cy="334962"/>
          </a:xfrm>
        </p:spPr>
        <p:txBody>
          <a:bodyPr>
            <a:noAutofit/>
          </a:bodyPr>
          <a:lstStyle/>
          <a:p>
            <a:r>
              <a:rPr lang="en-US" sz="2800" dirty="0" err="1"/>
              <a:t>LeNet</a:t>
            </a:r>
            <a:r>
              <a:rPr lang="en-US" sz="2800" dirty="0"/>
              <a:t> using </a:t>
            </a:r>
            <a:r>
              <a:rPr lang="en-US" sz="2800" dirty="0" err="1"/>
              <a:t>keras</a:t>
            </a:r>
            <a:r>
              <a:rPr lang="en-US" sz="2800" dirty="0"/>
              <a:t> (Test accuracy: 0.992)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" y="451083"/>
            <a:ext cx="4572000" cy="6270392"/>
          </a:xfrm>
        </p:spPr>
        <p:txBody>
          <a:bodyPr>
            <a:normAutofit fontScale="25000" lnSpcReduction="20000"/>
          </a:bodyPr>
          <a:lstStyle/>
          <a:p>
            <a:r>
              <a:rPr lang="en-US" sz="4400" dirty="0"/>
              <a:t> #modified from https://github.com/keras-team/keras/blob/master/examples/mnist_cnn.py</a:t>
            </a:r>
          </a:p>
          <a:p>
            <a:r>
              <a:rPr lang="en-US" sz="4400" dirty="0"/>
              <a:t>'''Trains a simple </a:t>
            </a:r>
            <a:r>
              <a:rPr lang="en-US" sz="4400" dirty="0" err="1"/>
              <a:t>convnet</a:t>
            </a:r>
            <a:r>
              <a:rPr lang="en-US" sz="4400" dirty="0"/>
              <a:t> on the MNIST dataset.</a:t>
            </a:r>
          </a:p>
          <a:p>
            <a:r>
              <a:rPr lang="en-US" sz="4400" dirty="0"/>
              <a:t>#khwong 2019 </a:t>
            </a:r>
            <a:r>
              <a:rPr lang="en-US" sz="4400" dirty="0" err="1"/>
              <a:t>june</a:t>
            </a:r>
            <a:r>
              <a:rPr lang="en-US" sz="4400" dirty="0"/>
              <a:t> 8</a:t>
            </a:r>
          </a:p>
          <a:p>
            <a:r>
              <a:rPr lang="en-US" sz="4400" dirty="0"/>
              <a:t>Gets to 99.25% test accuracy after 12 epochs</a:t>
            </a:r>
          </a:p>
          <a:p>
            <a:r>
              <a:rPr lang="en-US" sz="4400" dirty="0"/>
              <a:t>(there is still a lot of margin for parameter tuning).</a:t>
            </a:r>
          </a:p>
          <a:p>
            <a:r>
              <a:rPr lang="en-US" sz="4400" dirty="0"/>
              <a:t>16 seconds per epoch on a GRID K520 GPU.</a:t>
            </a:r>
          </a:p>
          <a:p>
            <a:r>
              <a:rPr lang="en-US" sz="4400" dirty="0"/>
              <a:t>'''</a:t>
            </a:r>
          </a:p>
          <a:p>
            <a:endParaRPr lang="en-US" sz="4400" dirty="0"/>
          </a:p>
          <a:p>
            <a:r>
              <a:rPr lang="en-US" sz="4400" dirty="0"/>
              <a:t>from __future__ import </a:t>
            </a:r>
            <a:r>
              <a:rPr lang="en-US" sz="4400" dirty="0" err="1"/>
              <a:t>print_function</a:t>
            </a:r>
            <a:endParaRPr lang="en-US" sz="4400" dirty="0"/>
          </a:p>
          <a:p>
            <a:r>
              <a:rPr lang="en-US" sz="4400" dirty="0"/>
              <a:t>import </a:t>
            </a:r>
            <a:r>
              <a:rPr lang="en-US" sz="4400" dirty="0" err="1"/>
              <a:t>tensorflow.keras</a:t>
            </a:r>
            <a:r>
              <a:rPr lang="en-US" sz="4400" dirty="0"/>
              <a:t> as </a:t>
            </a:r>
            <a:r>
              <a:rPr lang="en-US" sz="4400" dirty="0" err="1"/>
              <a:t>keras</a:t>
            </a:r>
            <a:endParaRPr lang="en-US" sz="4400" dirty="0"/>
          </a:p>
          <a:p>
            <a:r>
              <a:rPr lang="en-US" sz="4400" dirty="0"/>
              <a:t>from </a:t>
            </a:r>
            <a:r>
              <a:rPr lang="en-US" sz="4400" dirty="0" err="1"/>
              <a:t>tensorflow.keras.datasets</a:t>
            </a:r>
            <a:r>
              <a:rPr lang="en-US" sz="4400" dirty="0"/>
              <a:t> import </a:t>
            </a:r>
            <a:r>
              <a:rPr lang="en-US" sz="4400" dirty="0" err="1"/>
              <a:t>mnist</a:t>
            </a:r>
            <a:endParaRPr lang="en-US" sz="4400" dirty="0"/>
          </a:p>
          <a:p>
            <a:r>
              <a:rPr lang="en-US" sz="4400" dirty="0"/>
              <a:t>from </a:t>
            </a:r>
            <a:r>
              <a:rPr lang="en-US" sz="4400" dirty="0" err="1"/>
              <a:t>tensorflow.keras.models</a:t>
            </a:r>
            <a:r>
              <a:rPr lang="en-US" sz="4400" dirty="0"/>
              <a:t> import Sequential</a:t>
            </a:r>
          </a:p>
          <a:p>
            <a:r>
              <a:rPr lang="en-US" sz="4400" dirty="0"/>
              <a:t>from </a:t>
            </a:r>
            <a:r>
              <a:rPr lang="en-US" sz="4400" dirty="0" err="1"/>
              <a:t>tensorflow.keras.layers</a:t>
            </a:r>
            <a:r>
              <a:rPr lang="en-US" sz="4400" dirty="0"/>
              <a:t> import Dense, Dropout, Flatten</a:t>
            </a:r>
          </a:p>
          <a:p>
            <a:r>
              <a:rPr lang="en-US" sz="4400" dirty="0"/>
              <a:t>from </a:t>
            </a:r>
            <a:r>
              <a:rPr lang="en-US" sz="4400" dirty="0" err="1"/>
              <a:t>tensorflow.keras.layers</a:t>
            </a:r>
            <a:r>
              <a:rPr lang="en-US" sz="4400" dirty="0"/>
              <a:t> import Conv2D, MaxPooling2D</a:t>
            </a:r>
          </a:p>
          <a:p>
            <a:r>
              <a:rPr lang="en-US" sz="4400" dirty="0"/>
              <a:t>from </a:t>
            </a:r>
            <a:r>
              <a:rPr lang="en-US" sz="4400" dirty="0" err="1"/>
              <a:t>tensorflow.keras</a:t>
            </a:r>
            <a:r>
              <a:rPr lang="en-US" sz="4400" dirty="0"/>
              <a:t> import backend as K</a:t>
            </a:r>
          </a:p>
          <a:p>
            <a:endParaRPr lang="en-US" sz="4400" dirty="0"/>
          </a:p>
          <a:p>
            <a:r>
              <a:rPr lang="en-US" sz="4400" dirty="0" err="1"/>
              <a:t>batch_size</a:t>
            </a:r>
            <a:r>
              <a:rPr lang="en-US" sz="4400" dirty="0"/>
              <a:t> = 128</a:t>
            </a:r>
          </a:p>
          <a:p>
            <a:r>
              <a:rPr lang="en-US" sz="4400" dirty="0" err="1"/>
              <a:t>num_classes</a:t>
            </a:r>
            <a:r>
              <a:rPr lang="en-US" sz="4400" dirty="0"/>
              <a:t> = 10</a:t>
            </a:r>
          </a:p>
          <a:p>
            <a:r>
              <a:rPr lang="en-US" sz="4400" dirty="0"/>
              <a:t>epochs = 12</a:t>
            </a:r>
          </a:p>
          <a:p>
            <a:endParaRPr lang="en-US" sz="4400" dirty="0"/>
          </a:p>
          <a:p>
            <a:r>
              <a:rPr lang="en-US" sz="4400" dirty="0"/>
              <a:t># input image dimensions</a:t>
            </a:r>
          </a:p>
          <a:p>
            <a:r>
              <a:rPr lang="en-US" sz="4400" dirty="0" err="1"/>
              <a:t>img_rows</a:t>
            </a:r>
            <a:r>
              <a:rPr lang="en-US" sz="4400" dirty="0"/>
              <a:t>, </a:t>
            </a:r>
            <a:r>
              <a:rPr lang="en-US" sz="4400" dirty="0" err="1"/>
              <a:t>img_cols</a:t>
            </a:r>
            <a:r>
              <a:rPr lang="en-US" sz="4400" dirty="0"/>
              <a:t> = 28, 28</a:t>
            </a:r>
          </a:p>
          <a:p>
            <a:endParaRPr lang="en-US" sz="4400" dirty="0"/>
          </a:p>
          <a:p>
            <a:r>
              <a:rPr lang="en-US" sz="4400" dirty="0"/>
              <a:t># the data, split between train and test sets</a:t>
            </a:r>
          </a:p>
          <a:p>
            <a:r>
              <a:rPr lang="en-US" sz="4400" dirty="0"/>
              <a:t>(</a:t>
            </a:r>
            <a:r>
              <a:rPr lang="en-US" sz="4400" dirty="0" err="1"/>
              <a:t>x_train</a:t>
            </a:r>
            <a:r>
              <a:rPr lang="en-US" sz="4400" dirty="0"/>
              <a:t>, </a:t>
            </a:r>
            <a:r>
              <a:rPr lang="en-US" sz="4400" dirty="0" err="1"/>
              <a:t>y_train</a:t>
            </a:r>
            <a:r>
              <a:rPr lang="en-US" sz="4400" dirty="0"/>
              <a:t>), (</a:t>
            </a:r>
            <a:r>
              <a:rPr lang="en-US" sz="4400" dirty="0" err="1"/>
              <a:t>x_test</a:t>
            </a:r>
            <a:r>
              <a:rPr lang="en-US" sz="4400" dirty="0"/>
              <a:t>, </a:t>
            </a:r>
            <a:r>
              <a:rPr lang="en-US" sz="4400" dirty="0" err="1"/>
              <a:t>y_test</a:t>
            </a:r>
            <a:r>
              <a:rPr lang="en-US" sz="4400" dirty="0"/>
              <a:t>) = </a:t>
            </a:r>
            <a:r>
              <a:rPr lang="en-US" sz="4400" dirty="0" err="1"/>
              <a:t>mnist.load_data</a:t>
            </a:r>
            <a:r>
              <a:rPr lang="en-US" sz="4400" dirty="0"/>
              <a:t>()</a:t>
            </a:r>
          </a:p>
          <a:p>
            <a:endParaRPr lang="en-US" sz="4400" dirty="0"/>
          </a:p>
          <a:p>
            <a:r>
              <a:rPr lang="en-US" sz="4400" dirty="0"/>
              <a:t>if </a:t>
            </a:r>
            <a:r>
              <a:rPr lang="en-US" sz="4400" dirty="0" err="1"/>
              <a:t>K.image_data_format</a:t>
            </a:r>
            <a:r>
              <a:rPr lang="en-US" sz="4400" dirty="0"/>
              <a:t>() == '</a:t>
            </a:r>
            <a:r>
              <a:rPr lang="en-US" sz="4400" dirty="0" err="1"/>
              <a:t>channels_first</a:t>
            </a:r>
            <a:r>
              <a:rPr lang="en-US" sz="4400" dirty="0"/>
              <a:t>':</a:t>
            </a:r>
          </a:p>
          <a:p>
            <a:r>
              <a:rPr lang="en-US" sz="4400" dirty="0"/>
              <a:t>    </a:t>
            </a:r>
            <a:r>
              <a:rPr lang="en-US" sz="4400" dirty="0" err="1"/>
              <a:t>x_train</a:t>
            </a:r>
            <a:r>
              <a:rPr lang="en-US" sz="4400" dirty="0"/>
              <a:t> = </a:t>
            </a:r>
            <a:r>
              <a:rPr lang="en-US" sz="4400" dirty="0" err="1"/>
              <a:t>x_train.reshape</a:t>
            </a:r>
            <a:r>
              <a:rPr lang="en-US" sz="4400" dirty="0"/>
              <a:t>(</a:t>
            </a:r>
            <a:r>
              <a:rPr lang="en-US" sz="4400" dirty="0" err="1"/>
              <a:t>x_train.shape</a:t>
            </a:r>
            <a:r>
              <a:rPr lang="en-US" sz="4400" dirty="0"/>
              <a:t>[0], 1, </a:t>
            </a:r>
            <a:r>
              <a:rPr lang="en-US" sz="4400" dirty="0" err="1"/>
              <a:t>img_rows</a:t>
            </a:r>
            <a:r>
              <a:rPr lang="en-US" sz="4400" dirty="0"/>
              <a:t>, </a:t>
            </a:r>
            <a:r>
              <a:rPr lang="en-US" sz="4400" dirty="0" err="1"/>
              <a:t>img_cols</a:t>
            </a:r>
            <a:r>
              <a:rPr lang="en-US" sz="4400" dirty="0"/>
              <a:t>)</a:t>
            </a:r>
          </a:p>
          <a:p>
            <a:r>
              <a:rPr lang="en-US" sz="4400" dirty="0"/>
              <a:t>    </a:t>
            </a:r>
            <a:r>
              <a:rPr lang="en-US" sz="4400" dirty="0" err="1"/>
              <a:t>x_test</a:t>
            </a:r>
            <a:r>
              <a:rPr lang="en-US" sz="4400" dirty="0"/>
              <a:t> = </a:t>
            </a:r>
            <a:r>
              <a:rPr lang="en-US" sz="4400" dirty="0" err="1"/>
              <a:t>x_test.reshape</a:t>
            </a:r>
            <a:r>
              <a:rPr lang="en-US" sz="4400" dirty="0"/>
              <a:t>(</a:t>
            </a:r>
            <a:r>
              <a:rPr lang="en-US" sz="4400" dirty="0" err="1"/>
              <a:t>x_test.shape</a:t>
            </a:r>
            <a:r>
              <a:rPr lang="en-US" sz="4400" dirty="0"/>
              <a:t>[0], 1, </a:t>
            </a:r>
            <a:r>
              <a:rPr lang="en-US" sz="4400" dirty="0" err="1"/>
              <a:t>img_rows</a:t>
            </a:r>
            <a:r>
              <a:rPr lang="en-US" sz="4400" dirty="0"/>
              <a:t>, </a:t>
            </a:r>
            <a:r>
              <a:rPr lang="en-US" sz="4400" dirty="0" err="1"/>
              <a:t>img_cols</a:t>
            </a:r>
            <a:r>
              <a:rPr lang="en-US" sz="4400" dirty="0"/>
              <a:t>)</a:t>
            </a:r>
          </a:p>
          <a:p>
            <a:r>
              <a:rPr lang="en-US" sz="4400" dirty="0"/>
              <a:t>    </a:t>
            </a:r>
            <a:r>
              <a:rPr lang="en-US" sz="4400" dirty="0" err="1"/>
              <a:t>input_shape</a:t>
            </a:r>
            <a:r>
              <a:rPr lang="en-US" sz="4400" dirty="0"/>
              <a:t> = (1, </a:t>
            </a:r>
            <a:r>
              <a:rPr lang="en-US" sz="4400" dirty="0" err="1"/>
              <a:t>img_rows</a:t>
            </a:r>
            <a:r>
              <a:rPr lang="en-US" sz="4400" dirty="0"/>
              <a:t>, </a:t>
            </a:r>
            <a:r>
              <a:rPr lang="en-US" sz="4400" dirty="0" err="1"/>
              <a:t>img_cols</a:t>
            </a:r>
            <a:r>
              <a:rPr lang="en-US" sz="4400" dirty="0"/>
              <a:t>)</a:t>
            </a:r>
          </a:p>
          <a:p>
            <a:r>
              <a:rPr lang="en-US" sz="4400" dirty="0"/>
              <a:t>else:</a:t>
            </a:r>
          </a:p>
          <a:p>
            <a:r>
              <a:rPr lang="en-US" sz="4400" dirty="0"/>
              <a:t>    </a:t>
            </a:r>
            <a:r>
              <a:rPr lang="en-US" sz="4400" dirty="0" err="1"/>
              <a:t>x_train</a:t>
            </a:r>
            <a:r>
              <a:rPr lang="en-US" sz="4400" dirty="0"/>
              <a:t> = </a:t>
            </a:r>
            <a:r>
              <a:rPr lang="en-US" sz="4400" dirty="0" err="1"/>
              <a:t>x_train.reshape</a:t>
            </a:r>
            <a:r>
              <a:rPr lang="en-US" sz="4400" dirty="0"/>
              <a:t>(</a:t>
            </a:r>
            <a:r>
              <a:rPr lang="en-US" sz="4400" dirty="0" err="1"/>
              <a:t>x_train.shape</a:t>
            </a:r>
            <a:r>
              <a:rPr lang="en-US" sz="4400" dirty="0"/>
              <a:t>[0], </a:t>
            </a:r>
            <a:r>
              <a:rPr lang="en-US" sz="4400" dirty="0" err="1"/>
              <a:t>img_rows</a:t>
            </a:r>
            <a:r>
              <a:rPr lang="en-US" sz="4400" dirty="0"/>
              <a:t>, </a:t>
            </a:r>
            <a:r>
              <a:rPr lang="en-US" sz="4400" dirty="0" err="1"/>
              <a:t>img_cols</a:t>
            </a:r>
            <a:r>
              <a:rPr lang="en-US" sz="4400" dirty="0"/>
              <a:t>, 1)</a:t>
            </a:r>
          </a:p>
          <a:p>
            <a:r>
              <a:rPr lang="en-US" sz="4400" dirty="0"/>
              <a:t>    </a:t>
            </a:r>
            <a:r>
              <a:rPr lang="en-US" sz="4400" dirty="0" err="1"/>
              <a:t>x_test</a:t>
            </a:r>
            <a:r>
              <a:rPr lang="en-US" sz="4400" dirty="0"/>
              <a:t> = </a:t>
            </a:r>
            <a:r>
              <a:rPr lang="en-US" sz="4400" dirty="0" err="1"/>
              <a:t>x_test.reshape</a:t>
            </a:r>
            <a:r>
              <a:rPr lang="en-US" sz="4400" dirty="0"/>
              <a:t>(</a:t>
            </a:r>
            <a:r>
              <a:rPr lang="en-US" sz="4400" dirty="0" err="1"/>
              <a:t>x_test.shape</a:t>
            </a:r>
            <a:r>
              <a:rPr lang="en-US" sz="4400" dirty="0"/>
              <a:t>[0], </a:t>
            </a:r>
            <a:r>
              <a:rPr lang="en-US" sz="4400" dirty="0" err="1"/>
              <a:t>img_rows</a:t>
            </a:r>
            <a:r>
              <a:rPr lang="en-US" sz="4400" dirty="0"/>
              <a:t>, </a:t>
            </a:r>
            <a:r>
              <a:rPr lang="en-US" sz="4400" dirty="0" err="1"/>
              <a:t>img_cols</a:t>
            </a:r>
            <a:r>
              <a:rPr lang="en-US" sz="4400" dirty="0"/>
              <a:t>, 1)</a:t>
            </a:r>
          </a:p>
          <a:p>
            <a:r>
              <a:rPr lang="en-US" sz="4400" dirty="0"/>
              <a:t>    </a:t>
            </a:r>
            <a:r>
              <a:rPr lang="en-US" sz="4400" dirty="0" err="1"/>
              <a:t>input_shape</a:t>
            </a:r>
            <a:r>
              <a:rPr lang="en-US" sz="4400" dirty="0"/>
              <a:t> = (</a:t>
            </a:r>
            <a:r>
              <a:rPr lang="en-US" sz="4400" dirty="0" err="1"/>
              <a:t>img_rows</a:t>
            </a:r>
            <a:r>
              <a:rPr lang="en-US" sz="4400" dirty="0"/>
              <a:t>, </a:t>
            </a:r>
            <a:r>
              <a:rPr lang="en-US" sz="4400" dirty="0" err="1"/>
              <a:t>img_cols</a:t>
            </a:r>
            <a:r>
              <a:rPr lang="en-US" sz="4400" dirty="0"/>
              <a:t>, 1)</a:t>
            </a:r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572000" y="451083"/>
            <a:ext cx="4495800" cy="6270392"/>
          </a:xfrm>
        </p:spPr>
        <p:txBody>
          <a:bodyPr>
            <a:normAutofit fontScale="25000" lnSpcReduction="20000"/>
          </a:bodyPr>
          <a:lstStyle/>
          <a:p>
            <a:r>
              <a:rPr lang="en-US" sz="4400" dirty="0" err="1"/>
              <a:t>x_train</a:t>
            </a:r>
            <a:r>
              <a:rPr lang="en-US" sz="4400" dirty="0"/>
              <a:t> = </a:t>
            </a:r>
            <a:r>
              <a:rPr lang="en-US" sz="4400" dirty="0" err="1"/>
              <a:t>x_train.astype</a:t>
            </a:r>
            <a:r>
              <a:rPr lang="en-US" sz="4400" dirty="0"/>
              <a:t>('float32')</a:t>
            </a:r>
          </a:p>
          <a:p>
            <a:r>
              <a:rPr lang="en-US" sz="4400" dirty="0" err="1"/>
              <a:t>x_test</a:t>
            </a:r>
            <a:r>
              <a:rPr lang="en-US" sz="4400" dirty="0"/>
              <a:t> = </a:t>
            </a:r>
            <a:r>
              <a:rPr lang="en-US" sz="4400" dirty="0" err="1"/>
              <a:t>x_test.astype</a:t>
            </a:r>
            <a:r>
              <a:rPr lang="en-US" sz="4400" dirty="0"/>
              <a:t>('float32')</a:t>
            </a:r>
          </a:p>
          <a:p>
            <a:r>
              <a:rPr lang="en-US" sz="4400" dirty="0" err="1"/>
              <a:t>x_train</a:t>
            </a:r>
            <a:r>
              <a:rPr lang="en-US" sz="4400" dirty="0"/>
              <a:t> /= 255</a:t>
            </a:r>
          </a:p>
          <a:p>
            <a:r>
              <a:rPr lang="en-US" sz="4400" dirty="0" err="1"/>
              <a:t>x_test</a:t>
            </a:r>
            <a:r>
              <a:rPr lang="en-US" sz="4400" dirty="0"/>
              <a:t> /= 255</a:t>
            </a:r>
          </a:p>
          <a:p>
            <a:r>
              <a:rPr lang="en-US" sz="4400" dirty="0"/>
              <a:t>print('</a:t>
            </a:r>
            <a:r>
              <a:rPr lang="en-US" sz="4400" dirty="0" err="1"/>
              <a:t>x_train</a:t>
            </a:r>
            <a:r>
              <a:rPr lang="en-US" sz="4400" dirty="0"/>
              <a:t> shape:', </a:t>
            </a:r>
            <a:r>
              <a:rPr lang="en-US" sz="4400" dirty="0" err="1"/>
              <a:t>x_train.shape</a:t>
            </a:r>
            <a:r>
              <a:rPr lang="en-US" sz="4400" dirty="0"/>
              <a:t>)</a:t>
            </a:r>
          </a:p>
          <a:p>
            <a:r>
              <a:rPr lang="en-US" sz="4400" dirty="0"/>
              <a:t>print(</a:t>
            </a:r>
            <a:r>
              <a:rPr lang="en-US" sz="4400" dirty="0" err="1"/>
              <a:t>x_train.shape</a:t>
            </a:r>
            <a:r>
              <a:rPr lang="en-US" sz="4400" dirty="0"/>
              <a:t>[0], 'train samples')</a:t>
            </a:r>
          </a:p>
          <a:p>
            <a:r>
              <a:rPr lang="en-US" sz="4400" dirty="0"/>
              <a:t>print(</a:t>
            </a:r>
            <a:r>
              <a:rPr lang="en-US" sz="4400" dirty="0" err="1"/>
              <a:t>x_test.shape</a:t>
            </a:r>
            <a:r>
              <a:rPr lang="en-US" sz="4400" dirty="0"/>
              <a:t>[0], 'test samples')</a:t>
            </a:r>
          </a:p>
          <a:p>
            <a:endParaRPr lang="en-US" sz="4400" dirty="0"/>
          </a:p>
          <a:p>
            <a:r>
              <a:rPr lang="en-US" sz="4400" dirty="0"/>
              <a:t># convert class vectors to binary class matrices</a:t>
            </a:r>
          </a:p>
          <a:p>
            <a:r>
              <a:rPr lang="en-US" sz="4400" dirty="0" err="1"/>
              <a:t>y_train</a:t>
            </a:r>
            <a:r>
              <a:rPr lang="en-US" sz="4400" dirty="0"/>
              <a:t> = </a:t>
            </a:r>
            <a:r>
              <a:rPr lang="en-US" sz="4400" dirty="0" err="1"/>
              <a:t>keras.utils.to_categorical</a:t>
            </a:r>
            <a:r>
              <a:rPr lang="en-US" sz="4400" dirty="0"/>
              <a:t>(</a:t>
            </a:r>
            <a:r>
              <a:rPr lang="en-US" sz="4400" dirty="0" err="1"/>
              <a:t>y_train</a:t>
            </a:r>
            <a:r>
              <a:rPr lang="en-US" sz="4400" dirty="0"/>
              <a:t>, </a:t>
            </a:r>
            <a:r>
              <a:rPr lang="en-US" sz="4400" dirty="0" err="1"/>
              <a:t>num_classes</a:t>
            </a:r>
            <a:r>
              <a:rPr lang="en-US" sz="4400" dirty="0"/>
              <a:t>)</a:t>
            </a:r>
          </a:p>
          <a:p>
            <a:r>
              <a:rPr lang="en-US" sz="4400" dirty="0" err="1"/>
              <a:t>y_test</a:t>
            </a:r>
            <a:r>
              <a:rPr lang="en-US" sz="4400" dirty="0"/>
              <a:t> = </a:t>
            </a:r>
            <a:r>
              <a:rPr lang="en-US" sz="4400" dirty="0" err="1"/>
              <a:t>keras.utils.to_categorical</a:t>
            </a:r>
            <a:r>
              <a:rPr lang="en-US" sz="4400" dirty="0"/>
              <a:t>(</a:t>
            </a:r>
            <a:r>
              <a:rPr lang="en-US" sz="4400" dirty="0" err="1"/>
              <a:t>y_test</a:t>
            </a:r>
            <a:r>
              <a:rPr lang="en-US" sz="4400" dirty="0"/>
              <a:t>, </a:t>
            </a:r>
            <a:r>
              <a:rPr lang="en-US" sz="4400" dirty="0" err="1"/>
              <a:t>num_classes</a:t>
            </a:r>
            <a:r>
              <a:rPr lang="en-US" sz="4400" dirty="0"/>
              <a:t>)</a:t>
            </a:r>
          </a:p>
          <a:p>
            <a:endParaRPr lang="en-US" sz="4400" dirty="0"/>
          </a:p>
          <a:p>
            <a:r>
              <a:rPr lang="en-US" sz="4400" dirty="0"/>
              <a:t>model = Sequential()</a:t>
            </a:r>
          </a:p>
          <a:p>
            <a:r>
              <a:rPr lang="en-US" sz="4400" dirty="0" err="1"/>
              <a:t>model.add</a:t>
            </a:r>
            <a:r>
              <a:rPr lang="en-US" sz="4400" dirty="0"/>
              <a:t>(Conv2D(32, </a:t>
            </a:r>
            <a:r>
              <a:rPr lang="en-US" sz="4400" dirty="0" err="1"/>
              <a:t>kernel_size</a:t>
            </a:r>
            <a:r>
              <a:rPr lang="en-US" sz="4400" dirty="0"/>
              <a:t>=(3, 3),</a:t>
            </a:r>
          </a:p>
          <a:p>
            <a:r>
              <a:rPr lang="en-US" sz="4400" dirty="0"/>
              <a:t>                 activation='</a:t>
            </a:r>
            <a:r>
              <a:rPr lang="en-US" sz="4400" dirty="0" err="1"/>
              <a:t>relu</a:t>
            </a:r>
            <a:r>
              <a:rPr lang="en-US" sz="4400" dirty="0"/>
              <a:t>',</a:t>
            </a:r>
          </a:p>
          <a:p>
            <a:r>
              <a:rPr lang="en-US" sz="4400" dirty="0"/>
              <a:t>                 </a:t>
            </a:r>
            <a:r>
              <a:rPr lang="en-US" sz="4400" dirty="0" err="1"/>
              <a:t>input_shape</a:t>
            </a:r>
            <a:r>
              <a:rPr lang="en-US" sz="4400" dirty="0"/>
              <a:t>=</a:t>
            </a:r>
            <a:r>
              <a:rPr lang="en-US" sz="4400" dirty="0" err="1"/>
              <a:t>input_shape</a:t>
            </a:r>
            <a:r>
              <a:rPr lang="en-US" sz="4400" dirty="0"/>
              <a:t>))</a:t>
            </a:r>
          </a:p>
          <a:p>
            <a:r>
              <a:rPr lang="en-US" sz="4400" dirty="0" err="1"/>
              <a:t>model.add</a:t>
            </a:r>
            <a:r>
              <a:rPr lang="en-US" sz="4400" dirty="0"/>
              <a:t>(Conv2D(64, (3, 3), activation='</a:t>
            </a:r>
            <a:r>
              <a:rPr lang="en-US" sz="4400" dirty="0" err="1"/>
              <a:t>relu</a:t>
            </a:r>
            <a:r>
              <a:rPr lang="en-US" sz="4400" dirty="0"/>
              <a:t>'))</a:t>
            </a:r>
          </a:p>
          <a:p>
            <a:r>
              <a:rPr lang="en-US" sz="4400" dirty="0" err="1"/>
              <a:t>model.add</a:t>
            </a:r>
            <a:r>
              <a:rPr lang="en-US" sz="4400" dirty="0"/>
              <a:t>(MaxPooling2D(</a:t>
            </a:r>
            <a:r>
              <a:rPr lang="en-US" sz="4400" dirty="0" err="1"/>
              <a:t>pool_size</a:t>
            </a:r>
            <a:r>
              <a:rPr lang="en-US" sz="4400" dirty="0"/>
              <a:t>=(2, 2)))</a:t>
            </a:r>
          </a:p>
          <a:p>
            <a:r>
              <a:rPr lang="en-US" sz="4400" dirty="0" err="1"/>
              <a:t>model.add</a:t>
            </a:r>
            <a:r>
              <a:rPr lang="en-US" sz="4400" dirty="0"/>
              <a:t>(Dropout(0.25))</a:t>
            </a:r>
          </a:p>
          <a:p>
            <a:r>
              <a:rPr lang="en-US" sz="4400" dirty="0" err="1"/>
              <a:t>model.add</a:t>
            </a:r>
            <a:r>
              <a:rPr lang="en-US" sz="4400" dirty="0"/>
              <a:t>(Flatten())</a:t>
            </a:r>
          </a:p>
          <a:p>
            <a:r>
              <a:rPr lang="en-US" sz="4400" dirty="0" err="1"/>
              <a:t>model.add</a:t>
            </a:r>
            <a:r>
              <a:rPr lang="en-US" sz="4400" dirty="0"/>
              <a:t>(Dense(128, activation='</a:t>
            </a:r>
            <a:r>
              <a:rPr lang="en-US" sz="4400" dirty="0" err="1"/>
              <a:t>relu</a:t>
            </a:r>
            <a:r>
              <a:rPr lang="en-US" sz="4400" dirty="0"/>
              <a:t>'))</a:t>
            </a:r>
          </a:p>
          <a:p>
            <a:r>
              <a:rPr lang="en-US" sz="4400" dirty="0" err="1"/>
              <a:t>model.add</a:t>
            </a:r>
            <a:r>
              <a:rPr lang="en-US" sz="4400" dirty="0"/>
              <a:t>(Dropout(0.5))</a:t>
            </a:r>
          </a:p>
          <a:p>
            <a:r>
              <a:rPr lang="en-US" sz="4400" dirty="0" err="1"/>
              <a:t>model.add</a:t>
            </a:r>
            <a:r>
              <a:rPr lang="en-US" sz="4400" dirty="0"/>
              <a:t>(Dense(</a:t>
            </a:r>
            <a:r>
              <a:rPr lang="en-US" sz="4400" dirty="0" err="1"/>
              <a:t>num_classes</a:t>
            </a:r>
            <a:r>
              <a:rPr lang="en-US" sz="4400" dirty="0"/>
              <a:t>, activation='</a:t>
            </a:r>
            <a:r>
              <a:rPr lang="en-US" sz="4400" dirty="0" err="1"/>
              <a:t>softmax</a:t>
            </a:r>
            <a:r>
              <a:rPr lang="en-US" sz="4400" dirty="0"/>
              <a:t>'))</a:t>
            </a:r>
          </a:p>
          <a:p>
            <a:endParaRPr lang="en-US" sz="4400" dirty="0"/>
          </a:p>
          <a:p>
            <a:r>
              <a:rPr lang="en-US" sz="4400" dirty="0" err="1"/>
              <a:t>model.compile</a:t>
            </a:r>
            <a:r>
              <a:rPr lang="en-US" sz="4400" dirty="0"/>
              <a:t>(loss=</a:t>
            </a:r>
            <a:r>
              <a:rPr lang="en-US" sz="4400" dirty="0" err="1"/>
              <a:t>keras.losses.categorical_crossentropy</a:t>
            </a:r>
            <a:r>
              <a:rPr lang="en-US" sz="4400" dirty="0"/>
              <a:t>,</a:t>
            </a:r>
          </a:p>
          <a:p>
            <a:r>
              <a:rPr lang="en-US" sz="4400" dirty="0"/>
              <a:t>              optimizer=</a:t>
            </a:r>
            <a:r>
              <a:rPr lang="en-US" sz="4400" dirty="0" err="1"/>
              <a:t>keras.optimizers.Adadelta</a:t>
            </a:r>
            <a:r>
              <a:rPr lang="en-US" sz="4400" dirty="0"/>
              <a:t>(),</a:t>
            </a:r>
          </a:p>
          <a:p>
            <a:r>
              <a:rPr lang="en-US" sz="4400" dirty="0"/>
              <a:t>              metrics=['accuracy'])</a:t>
            </a:r>
          </a:p>
          <a:p>
            <a:endParaRPr lang="en-US" sz="4400" dirty="0"/>
          </a:p>
          <a:p>
            <a:r>
              <a:rPr lang="en-US" sz="4400" dirty="0" err="1"/>
              <a:t>model.fit</a:t>
            </a:r>
            <a:r>
              <a:rPr lang="en-US" sz="4400" dirty="0"/>
              <a:t>(</a:t>
            </a:r>
            <a:r>
              <a:rPr lang="en-US" sz="4400" dirty="0" err="1"/>
              <a:t>x_train</a:t>
            </a:r>
            <a:r>
              <a:rPr lang="en-US" sz="4400" dirty="0"/>
              <a:t>, </a:t>
            </a:r>
            <a:r>
              <a:rPr lang="en-US" sz="4400" dirty="0" err="1"/>
              <a:t>y_train</a:t>
            </a:r>
            <a:r>
              <a:rPr lang="en-US" sz="4400" dirty="0"/>
              <a:t>,</a:t>
            </a:r>
          </a:p>
          <a:p>
            <a:r>
              <a:rPr lang="en-US" sz="4400" dirty="0"/>
              <a:t>          </a:t>
            </a:r>
            <a:r>
              <a:rPr lang="en-US" sz="4400" dirty="0" err="1"/>
              <a:t>batch_size</a:t>
            </a:r>
            <a:r>
              <a:rPr lang="en-US" sz="4400" dirty="0"/>
              <a:t>=</a:t>
            </a:r>
            <a:r>
              <a:rPr lang="en-US" sz="4400" dirty="0" err="1"/>
              <a:t>batch_size</a:t>
            </a:r>
            <a:r>
              <a:rPr lang="en-US" sz="4400" dirty="0"/>
              <a:t>,</a:t>
            </a:r>
          </a:p>
          <a:p>
            <a:r>
              <a:rPr lang="en-US" sz="4400" dirty="0"/>
              <a:t>          epochs=epochs,</a:t>
            </a:r>
          </a:p>
          <a:p>
            <a:r>
              <a:rPr lang="en-US" sz="4400" dirty="0"/>
              <a:t>          verbose=1,</a:t>
            </a:r>
          </a:p>
          <a:p>
            <a:r>
              <a:rPr lang="en-US" sz="4400" dirty="0"/>
              <a:t>          </a:t>
            </a:r>
            <a:r>
              <a:rPr lang="en-US" sz="4400" dirty="0" err="1"/>
              <a:t>validation_data</a:t>
            </a:r>
            <a:r>
              <a:rPr lang="en-US" sz="4400" dirty="0"/>
              <a:t>=(</a:t>
            </a:r>
            <a:r>
              <a:rPr lang="en-US" sz="4400" dirty="0" err="1"/>
              <a:t>x_test</a:t>
            </a:r>
            <a:r>
              <a:rPr lang="en-US" sz="4400" dirty="0"/>
              <a:t>, </a:t>
            </a:r>
            <a:r>
              <a:rPr lang="en-US" sz="4400" dirty="0" err="1"/>
              <a:t>y_test</a:t>
            </a:r>
            <a:r>
              <a:rPr lang="en-US" sz="4400" dirty="0"/>
              <a:t>))</a:t>
            </a:r>
          </a:p>
          <a:p>
            <a:r>
              <a:rPr lang="en-US" sz="4400" dirty="0"/>
              <a:t>score = </a:t>
            </a:r>
            <a:r>
              <a:rPr lang="en-US" sz="4400" dirty="0" err="1"/>
              <a:t>model.evaluate</a:t>
            </a:r>
            <a:r>
              <a:rPr lang="en-US" sz="4400" dirty="0"/>
              <a:t>(</a:t>
            </a:r>
            <a:r>
              <a:rPr lang="en-US" sz="4400" dirty="0" err="1"/>
              <a:t>x_test</a:t>
            </a:r>
            <a:r>
              <a:rPr lang="en-US" sz="4400" dirty="0"/>
              <a:t>, </a:t>
            </a:r>
            <a:r>
              <a:rPr lang="en-US" sz="4400" dirty="0" err="1"/>
              <a:t>y_test</a:t>
            </a:r>
            <a:r>
              <a:rPr lang="en-US" sz="4400" dirty="0"/>
              <a:t>, verbose=0)</a:t>
            </a:r>
          </a:p>
          <a:p>
            <a:r>
              <a:rPr lang="en-US" sz="4400" dirty="0"/>
              <a:t>print('Test loss:', score[0])</a:t>
            </a:r>
          </a:p>
          <a:p>
            <a:r>
              <a:rPr lang="en-US" sz="4400" dirty="0"/>
              <a:t>print('Test accuracy:', score[1])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73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249334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(ii) </a:t>
            </a:r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hlinkClick r:id="rId2"/>
              </a:rPr>
              <a:t>https://engmrk.com/alexnet-implementation-using-keras/</a:t>
            </a:r>
            <a:endParaRPr lang="en-US" dirty="0"/>
          </a:p>
          <a:p>
            <a:r>
              <a:rPr lang="en-US" dirty="0">
                <a:hlinkClick r:id="rId3"/>
              </a:rPr>
              <a:t>https://www.learnopencv.com/understanding-alexnet/</a:t>
            </a:r>
            <a:endParaRPr lang="en-US" dirty="0"/>
          </a:p>
          <a:p>
            <a:r>
              <a:rPr lang="en-US" dirty="0" err="1"/>
              <a:t>AlexNet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consists of </a:t>
            </a:r>
            <a:r>
              <a:rPr lang="en-US" b="1" dirty="0"/>
              <a:t>5 Convolutional Layers</a:t>
            </a:r>
            <a:r>
              <a:rPr lang="en-US" dirty="0"/>
              <a:t> and </a:t>
            </a:r>
            <a:r>
              <a:rPr lang="en-US" b="1" dirty="0"/>
              <a:t>3 Fully Connected Layers</a:t>
            </a:r>
          </a:p>
          <a:p>
            <a:pPr lvl="1"/>
            <a:r>
              <a:rPr lang="en-US" dirty="0"/>
              <a:t>Overlapping Max Pooling</a:t>
            </a:r>
          </a:p>
          <a:p>
            <a:pPr lvl="1"/>
            <a:r>
              <a:rPr lang="en-US" dirty="0" err="1"/>
              <a:t>ReLU</a:t>
            </a:r>
            <a:r>
              <a:rPr lang="en-US" dirty="0"/>
              <a:t> Nonlinearity</a:t>
            </a:r>
          </a:p>
          <a:p>
            <a:pPr lvl="1"/>
            <a:r>
              <a:rPr lang="en-US" dirty="0"/>
              <a:t>Reducing Overfitting</a:t>
            </a:r>
          </a:p>
          <a:p>
            <a:pPr lvl="1"/>
            <a:r>
              <a:rPr lang="en-US" dirty="0"/>
              <a:t>Data Augmentation</a:t>
            </a:r>
          </a:p>
          <a:p>
            <a:pPr lvl="1"/>
            <a:r>
              <a:rPr lang="en-US" dirty="0"/>
              <a:t>Dropout</a:t>
            </a:r>
          </a:p>
          <a:p>
            <a:r>
              <a:rPr lang="en-US" dirty="0"/>
              <a:t>Paper : </a:t>
            </a:r>
            <a:r>
              <a:rPr lang="en-US" dirty="0">
                <a:hlinkClick r:id="rId4"/>
              </a:rPr>
              <a:t>https://papers.nips.cc/paper/4824-imagenet-classification-with-deep-convolutional-neural-networks.pdf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2B00-7B4C-4489-9D90-A870935C76CB}" type="slidenum">
              <a:rPr lang="en-US" altLang="en-US" smtClean="0"/>
              <a:pPr/>
              <a:t>74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46986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From the paper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75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66" y="2362200"/>
            <a:ext cx="7620000" cy="35844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4366" y="6126163"/>
            <a:ext cx="7709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https://papers.nips.cc/paper/4824-imagenet-classification-with-deep-convolutional-neural-networks.pdf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0568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118" y="1624012"/>
            <a:ext cx="8229600" cy="4525963"/>
          </a:xfrm>
        </p:spPr>
        <p:txBody>
          <a:bodyPr/>
          <a:lstStyle/>
          <a:p>
            <a:r>
              <a:rPr lang="en-US" sz="1800" dirty="0">
                <a:hlinkClick r:id="rId2"/>
              </a:rPr>
              <a:t>https://cv-tricks.com/tensorflow-tutorial/understanding-alexnet-resnet-squeezenetand-running-on-tensorflow</a:t>
            </a:r>
            <a:r>
              <a:rPr lang="en-US" sz="2800" dirty="0">
                <a:hlinkClick r:id="rId2"/>
              </a:rPr>
              <a:t>/ </a:t>
            </a:r>
            <a:endParaRPr lang="en-US" sz="2800" dirty="0"/>
          </a:p>
          <a:p>
            <a:r>
              <a:rPr lang="en-US" sz="1800" dirty="0"/>
              <a:t>Alex </a:t>
            </a:r>
            <a:r>
              <a:rPr lang="en-US" sz="1800" dirty="0" err="1"/>
              <a:t>Krizhevsky</a:t>
            </a:r>
            <a:r>
              <a:rPr lang="en-US" sz="1800" dirty="0"/>
              <a:t> first won </a:t>
            </a:r>
            <a:r>
              <a:rPr lang="en-US" sz="1800" dirty="0" err="1"/>
              <a:t>Imagenet</a:t>
            </a:r>
            <a:r>
              <a:rPr lang="en-US" sz="1800" dirty="0"/>
              <a:t> challenged in 2012 using a convolutional neural network for image classification task. </a:t>
            </a:r>
            <a:r>
              <a:rPr lang="en-US" sz="1800" dirty="0" err="1"/>
              <a:t>Alexnet</a:t>
            </a:r>
            <a:r>
              <a:rPr lang="en-US" sz="1800" dirty="0"/>
              <a:t> achieved top-5</a:t>
            </a:r>
            <a:r>
              <a:rPr lang="en-US" sz="1800" b="1" dirty="0"/>
              <a:t> accuracy of 84.6%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76</a:t>
            </a:fld>
            <a:endParaRPr lang="en-US" altLang="en-US"/>
          </a:p>
        </p:txBody>
      </p:sp>
      <p:sp>
        <p:nvSpPr>
          <p:cNvPr id="6" name="AutoShape 2" descr="Alexnet architecture in convolutional neural networ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Alexnet architecture in convolutional neural network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 descr="Alexnet architecture in convolutional neural network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92" y="3907858"/>
            <a:ext cx="8382000" cy="244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6697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/>
              <a:t>rchitecture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77</a:t>
            </a:fld>
            <a:endParaRPr lang="en-US" altLang="en-US"/>
          </a:p>
        </p:txBody>
      </p:sp>
      <p:pic>
        <p:nvPicPr>
          <p:cNvPr id="48130" name="Picture 2" descr="Summary of AlexNet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514600"/>
            <a:ext cx="5638800" cy="344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4800" y="6126163"/>
            <a:ext cx="5639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https://engmrk.com/alexnet-implementation-using-keras/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0234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using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95400"/>
            <a:ext cx="8229600" cy="4525963"/>
          </a:xfrm>
        </p:spPr>
        <p:txBody>
          <a:bodyPr>
            <a:normAutofit fontScale="25000" lnSpcReduction="20000"/>
          </a:bodyPr>
          <a:lstStyle/>
          <a:p>
            <a:pPr fontAlgn="base"/>
            <a:r>
              <a:rPr lang="en-US" dirty="0"/>
              <a:t>import </a:t>
            </a:r>
            <a:r>
              <a:rPr lang="en-US" dirty="0" err="1"/>
              <a:t>keras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/>
              <a:t>keras.models</a:t>
            </a:r>
            <a:r>
              <a:rPr lang="en-US" dirty="0"/>
              <a:t> import Sequential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/>
              <a:t>keras.layers</a:t>
            </a:r>
            <a:r>
              <a:rPr lang="en-US" dirty="0"/>
              <a:t> import Dense, Activation, Dropout, Flatten, Conv2D, MaxPooling2D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/>
              <a:t>keras.layers.normalization</a:t>
            </a:r>
            <a:r>
              <a:rPr lang="en-US" dirty="0"/>
              <a:t> import </a:t>
            </a:r>
            <a:r>
              <a:rPr lang="en-US" dirty="0" err="1"/>
              <a:t>BatchNormalization</a:t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np</a:t>
            </a:r>
            <a:br>
              <a:rPr lang="en-US" dirty="0"/>
            </a:br>
            <a:r>
              <a:rPr lang="en-US" dirty="0" err="1"/>
              <a:t>np.random.seed</a:t>
            </a:r>
            <a:r>
              <a:rPr lang="en-US" dirty="0"/>
              <a:t>(1000)</a:t>
            </a:r>
          </a:p>
          <a:p>
            <a:pPr fontAlgn="base"/>
            <a:r>
              <a:rPr lang="en-US" dirty="0"/>
              <a:t>#Instantiate an empty model</a:t>
            </a:r>
            <a:br>
              <a:rPr lang="en-US" dirty="0"/>
            </a:br>
            <a:r>
              <a:rPr lang="en-US" dirty="0" err="1"/>
              <a:t>model</a:t>
            </a:r>
            <a:r>
              <a:rPr lang="en-US" dirty="0"/>
              <a:t> = Sequential()</a:t>
            </a:r>
          </a:p>
          <a:p>
            <a:pPr fontAlgn="base"/>
            <a:r>
              <a:rPr lang="en-US" dirty="0"/>
              <a:t># 1st Convolutional Layer</a:t>
            </a:r>
            <a:br>
              <a:rPr lang="en-US" dirty="0"/>
            </a:br>
            <a:r>
              <a:rPr lang="en-US" dirty="0" err="1"/>
              <a:t>model.add</a:t>
            </a:r>
            <a:r>
              <a:rPr lang="en-US" dirty="0"/>
              <a:t>(Conv2D(filters=96, </a:t>
            </a:r>
            <a:r>
              <a:rPr lang="en-US" dirty="0" err="1"/>
              <a:t>input_shape</a:t>
            </a:r>
            <a:r>
              <a:rPr lang="en-US" dirty="0"/>
              <a:t>=(224,224,3), </a:t>
            </a:r>
            <a:r>
              <a:rPr lang="en-US" dirty="0" err="1"/>
              <a:t>kernel_size</a:t>
            </a:r>
            <a:r>
              <a:rPr lang="en-US" dirty="0"/>
              <a:t>=(11,11), strides=(4,4), padding=’valid’))</a:t>
            </a:r>
            <a:br>
              <a:rPr lang="en-US" dirty="0"/>
            </a:br>
            <a:r>
              <a:rPr lang="en-US" dirty="0" err="1"/>
              <a:t>model.add</a:t>
            </a:r>
            <a:r>
              <a:rPr lang="en-US" dirty="0"/>
              <a:t>(Activation(‘</a:t>
            </a:r>
            <a:r>
              <a:rPr lang="en-US" dirty="0" err="1"/>
              <a:t>relu</a:t>
            </a:r>
            <a:r>
              <a:rPr lang="en-US" dirty="0"/>
              <a:t>’))</a:t>
            </a:r>
            <a:br>
              <a:rPr lang="en-US" dirty="0"/>
            </a:br>
            <a:r>
              <a:rPr lang="en-US" dirty="0"/>
              <a:t># Max Pooling</a:t>
            </a:r>
            <a:br>
              <a:rPr lang="en-US" dirty="0"/>
            </a:br>
            <a:r>
              <a:rPr lang="en-US" dirty="0" err="1"/>
              <a:t>model.add</a:t>
            </a:r>
            <a:r>
              <a:rPr lang="en-US" dirty="0"/>
              <a:t>(MaxPooling2D(</a:t>
            </a:r>
            <a:r>
              <a:rPr lang="en-US" dirty="0" err="1"/>
              <a:t>pool_size</a:t>
            </a:r>
            <a:r>
              <a:rPr lang="en-US" dirty="0"/>
              <a:t>=(2,2), strides=(2,2), padding=’valid’))</a:t>
            </a:r>
          </a:p>
          <a:p>
            <a:pPr fontAlgn="base"/>
            <a:r>
              <a:rPr lang="en-US" dirty="0"/>
              <a:t># 2nd Convolutional Layer</a:t>
            </a:r>
            <a:br>
              <a:rPr lang="en-US" dirty="0"/>
            </a:br>
            <a:r>
              <a:rPr lang="en-US" dirty="0" err="1"/>
              <a:t>model.add</a:t>
            </a:r>
            <a:r>
              <a:rPr lang="en-US" dirty="0"/>
              <a:t>(Conv2D(filters=256, </a:t>
            </a:r>
            <a:r>
              <a:rPr lang="en-US" dirty="0" err="1"/>
              <a:t>kernel_size</a:t>
            </a:r>
            <a:r>
              <a:rPr lang="en-US" dirty="0"/>
              <a:t>=(11,11), strides=(1,1), padding=’valid’))</a:t>
            </a:r>
            <a:br>
              <a:rPr lang="en-US" dirty="0"/>
            </a:br>
            <a:r>
              <a:rPr lang="en-US" dirty="0" err="1"/>
              <a:t>model.add</a:t>
            </a:r>
            <a:r>
              <a:rPr lang="en-US" dirty="0"/>
              <a:t>(Activation(‘</a:t>
            </a:r>
            <a:r>
              <a:rPr lang="en-US" dirty="0" err="1"/>
              <a:t>relu</a:t>
            </a:r>
            <a:r>
              <a:rPr lang="en-US" dirty="0"/>
              <a:t>’))</a:t>
            </a:r>
            <a:br>
              <a:rPr lang="en-US" dirty="0"/>
            </a:br>
            <a:r>
              <a:rPr lang="en-US" dirty="0"/>
              <a:t># Max Pooling</a:t>
            </a:r>
            <a:br>
              <a:rPr lang="en-US" dirty="0"/>
            </a:br>
            <a:r>
              <a:rPr lang="en-US" dirty="0" err="1"/>
              <a:t>model.add</a:t>
            </a:r>
            <a:r>
              <a:rPr lang="en-US" dirty="0"/>
              <a:t>(MaxPooling2D(</a:t>
            </a:r>
            <a:r>
              <a:rPr lang="en-US" dirty="0" err="1"/>
              <a:t>pool_size</a:t>
            </a:r>
            <a:r>
              <a:rPr lang="en-US" dirty="0"/>
              <a:t>=(2,2), strides=(2,2), padding=’valid’))</a:t>
            </a:r>
          </a:p>
          <a:p>
            <a:pPr fontAlgn="base"/>
            <a:r>
              <a:rPr lang="en-US" dirty="0"/>
              <a:t># 3rd Convolutional Layer</a:t>
            </a:r>
            <a:br>
              <a:rPr lang="en-US" dirty="0"/>
            </a:br>
            <a:r>
              <a:rPr lang="en-US" dirty="0" err="1"/>
              <a:t>model.add</a:t>
            </a:r>
            <a:r>
              <a:rPr lang="en-US" dirty="0"/>
              <a:t>(Conv2D(filters=384, </a:t>
            </a:r>
            <a:r>
              <a:rPr lang="en-US" dirty="0" err="1"/>
              <a:t>kernel_size</a:t>
            </a:r>
            <a:r>
              <a:rPr lang="en-US" dirty="0"/>
              <a:t>=(3,3), strides=(1,1), padding=’valid’))</a:t>
            </a:r>
            <a:br>
              <a:rPr lang="en-US" dirty="0"/>
            </a:br>
            <a:r>
              <a:rPr lang="en-US" dirty="0" err="1"/>
              <a:t>model.add</a:t>
            </a:r>
            <a:r>
              <a:rPr lang="en-US" dirty="0"/>
              <a:t>(Activation(‘</a:t>
            </a:r>
            <a:r>
              <a:rPr lang="en-US" dirty="0" err="1"/>
              <a:t>relu</a:t>
            </a:r>
            <a:r>
              <a:rPr lang="en-US" dirty="0"/>
              <a:t>’))</a:t>
            </a:r>
          </a:p>
          <a:p>
            <a:pPr fontAlgn="base"/>
            <a:r>
              <a:rPr lang="en-US" dirty="0"/>
              <a:t># 4th Convolutional Layer</a:t>
            </a:r>
            <a:br>
              <a:rPr lang="en-US" dirty="0"/>
            </a:br>
            <a:r>
              <a:rPr lang="en-US" dirty="0" err="1"/>
              <a:t>model.add</a:t>
            </a:r>
            <a:r>
              <a:rPr lang="en-US" dirty="0"/>
              <a:t>(Conv2D(filters=384, </a:t>
            </a:r>
            <a:r>
              <a:rPr lang="en-US" dirty="0" err="1"/>
              <a:t>kernel_size</a:t>
            </a:r>
            <a:r>
              <a:rPr lang="en-US" dirty="0"/>
              <a:t>=(3,3), strides=(1,1), padding=’valid’))</a:t>
            </a:r>
            <a:br>
              <a:rPr lang="en-US" dirty="0"/>
            </a:br>
            <a:r>
              <a:rPr lang="en-US" dirty="0" err="1"/>
              <a:t>model.add</a:t>
            </a:r>
            <a:r>
              <a:rPr lang="en-US" dirty="0"/>
              <a:t>(Activation(‘</a:t>
            </a:r>
            <a:r>
              <a:rPr lang="en-US" dirty="0" err="1"/>
              <a:t>relu</a:t>
            </a:r>
            <a:r>
              <a:rPr lang="en-US" dirty="0"/>
              <a:t>’))</a:t>
            </a:r>
          </a:p>
          <a:p>
            <a:pPr fontAlgn="base"/>
            <a:r>
              <a:rPr lang="en-US" dirty="0"/>
              <a:t># 5th Convolutional Layer</a:t>
            </a:r>
            <a:br>
              <a:rPr lang="en-US" dirty="0"/>
            </a:br>
            <a:r>
              <a:rPr lang="en-US" dirty="0" err="1"/>
              <a:t>model.add</a:t>
            </a:r>
            <a:r>
              <a:rPr lang="en-US" dirty="0"/>
              <a:t>(Conv2D(filters=256, </a:t>
            </a:r>
            <a:r>
              <a:rPr lang="en-US" dirty="0" err="1"/>
              <a:t>kernel_size</a:t>
            </a:r>
            <a:r>
              <a:rPr lang="en-US" dirty="0"/>
              <a:t>=(3,3), strides=(1,1), padding=’valid’))</a:t>
            </a:r>
            <a:br>
              <a:rPr lang="en-US" dirty="0"/>
            </a:br>
            <a:r>
              <a:rPr lang="en-US" dirty="0" err="1"/>
              <a:t>model.add</a:t>
            </a:r>
            <a:r>
              <a:rPr lang="en-US" dirty="0"/>
              <a:t>(Activation(‘</a:t>
            </a:r>
            <a:r>
              <a:rPr lang="en-US" dirty="0" err="1"/>
              <a:t>relu</a:t>
            </a:r>
            <a:r>
              <a:rPr lang="en-US" dirty="0"/>
              <a:t>’))</a:t>
            </a:r>
            <a:br>
              <a:rPr lang="en-US" dirty="0"/>
            </a:br>
            <a:r>
              <a:rPr lang="en-US" dirty="0"/>
              <a:t># Max Pooling</a:t>
            </a:r>
            <a:br>
              <a:rPr lang="en-US" dirty="0"/>
            </a:br>
            <a:r>
              <a:rPr lang="en-US" dirty="0" err="1"/>
              <a:t>model.add</a:t>
            </a:r>
            <a:r>
              <a:rPr lang="en-US" dirty="0"/>
              <a:t>(MaxPooling2D(</a:t>
            </a:r>
            <a:r>
              <a:rPr lang="en-US" dirty="0" err="1"/>
              <a:t>pool_size</a:t>
            </a:r>
            <a:r>
              <a:rPr lang="en-US" dirty="0"/>
              <a:t>=(2,2), strides=(2,2), padding=’valid’))</a:t>
            </a:r>
          </a:p>
          <a:p>
            <a:pPr fontAlgn="base"/>
            <a:r>
              <a:rPr lang="en-US" dirty="0"/>
              <a:t># Passing it to a Fully Connected layer</a:t>
            </a:r>
            <a:br>
              <a:rPr lang="en-US" dirty="0"/>
            </a:br>
            <a:r>
              <a:rPr lang="en-US" dirty="0" err="1"/>
              <a:t>model.add</a:t>
            </a:r>
            <a:r>
              <a:rPr lang="en-US" dirty="0"/>
              <a:t>(Flatten())</a:t>
            </a:r>
            <a:br>
              <a:rPr lang="en-US" dirty="0"/>
            </a:br>
            <a:r>
              <a:rPr lang="en-US" dirty="0"/>
              <a:t># 1st Fully Connected Layer</a:t>
            </a:r>
            <a:br>
              <a:rPr lang="en-US" dirty="0"/>
            </a:br>
            <a:r>
              <a:rPr lang="en-US" dirty="0" err="1"/>
              <a:t>model.add</a:t>
            </a:r>
            <a:r>
              <a:rPr lang="en-US" dirty="0"/>
              <a:t>(Dense(4096, </a:t>
            </a:r>
            <a:r>
              <a:rPr lang="en-US" dirty="0" err="1"/>
              <a:t>input_shape</a:t>
            </a:r>
            <a:r>
              <a:rPr lang="en-US" dirty="0"/>
              <a:t>=(224*224*3,)))</a:t>
            </a:r>
            <a:br>
              <a:rPr lang="en-US" dirty="0"/>
            </a:br>
            <a:r>
              <a:rPr lang="en-US" dirty="0" err="1"/>
              <a:t>model.add</a:t>
            </a:r>
            <a:r>
              <a:rPr lang="en-US" dirty="0"/>
              <a:t>(Activation(‘</a:t>
            </a:r>
            <a:r>
              <a:rPr lang="en-US" dirty="0" err="1"/>
              <a:t>relu</a:t>
            </a:r>
            <a:r>
              <a:rPr lang="en-US" dirty="0"/>
              <a:t>’))</a:t>
            </a:r>
            <a:br>
              <a:rPr lang="en-US" dirty="0"/>
            </a:br>
            <a:r>
              <a:rPr lang="en-US" dirty="0"/>
              <a:t># Add Dropout to prevent overfitting</a:t>
            </a:r>
            <a:br>
              <a:rPr lang="en-US" dirty="0"/>
            </a:br>
            <a:r>
              <a:rPr lang="en-US" dirty="0" err="1"/>
              <a:t>model.add</a:t>
            </a:r>
            <a:r>
              <a:rPr lang="en-US" dirty="0"/>
              <a:t>(Dropout(0.4))</a:t>
            </a:r>
          </a:p>
          <a:p>
            <a:pPr fontAlgn="base"/>
            <a:r>
              <a:rPr lang="en-US" dirty="0"/>
              <a:t># 2nd Fully Connected Layer</a:t>
            </a:r>
            <a:br>
              <a:rPr lang="en-US" dirty="0"/>
            </a:br>
            <a:r>
              <a:rPr lang="en-US" dirty="0" err="1"/>
              <a:t>model.add</a:t>
            </a:r>
            <a:r>
              <a:rPr lang="en-US" dirty="0"/>
              <a:t>(Dense(4096))</a:t>
            </a:r>
            <a:br>
              <a:rPr lang="en-US" dirty="0"/>
            </a:br>
            <a:r>
              <a:rPr lang="en-US" dirty="0" err="1"/>
              <a:t>model.add</a:t>
            </a:r>
            <a:r>
              <a:rPr lang="en-US" dirty="0"/>
              <a:t>(Activation(‘</a:t>
            </a:r>
            <a:r>
              <a:rPr lang="en-US" dirty="0" err="1"/>
              <a:t>relu</a:t>
            </a:r>
            <a:r>
              <a:rPr lang="en-US" dirty="0"/>
              <a:t>’))</a:t>
            </a:r>
            <a:br>
              <a:rPr lang="en-US" dirty="0"/>
            </a:br>
            <a:r>
              <a:rPr lang="en-US" dirty="0"/>
              <a:t># Add Dropout</a:t>
            </a:r>
            <a:br>
              <a:rPr lang="en-US" dirty="0"/>
            </a:br>
            <a:r>
              <a:rPr lang="en-US" dirty="0" err="1"/>
              <a:t>model.add</a:t>
            </a:r>
            <a:r>
              <a:rPr lang="en-US" dirty="0"/>
              <a:t>(Dropout(0.4))</a:t>
            </a:r>
          </a:p>
          <a:p>
            <a:pPr fontAlgn="base"/>
            <a:r>
              <a:rPr lang="en-US" dirty="0"/>
              <a:t># 3rd Fully Connected Layer</a:t>
            </a:r>
            <a:br>
              <a:rPr lang="en-US" dirty="0"/>
            </a:br>
            <a:r>
              <a:rPr lang="en-US" dirty="0" err="1"/>
              <a:t>model.add</a:t>
            </a:r>
            <a:r>
              <a:rPr lang="en-US" dirty="0"/>
              <a:t>(Dense(1000))</a:t>
            </a:r>
            <a:br>
              <a:rPr lang="en-US" dirty="0"/>
            </a:br>
            <a:r>
              <a:rPr lang="en-US" dirty="0" err="1"/>
              <a:t>model.add</a:t>
            </a:r>
            <a:r>
              <a:rPr lang="en-US" dirty="0"/>
              <a:t>(Activation(‘</a:t>
            </a:r>
            <a:r>
              <a:rPr lang="en-US" dirty="0" err="1"/>
              <a:t>relu</a:t>
            </a:r>
            <a:r>
              <a:rPr lang="en-US" dirty="0"/>
              <a:t>’))</a:t>
            </a:r>
            <a:br>
              <a:rPr lang="en-US" dirty="0"/>
            </a:br>
            <a:r>
              <a:rPr lang="en-US" dirty="0"/>
              <a:t># Add Dropout</a:t>
            </a:r>
            <a:br>
              <a:rPr lang="en-US" dirty="0"/>
            </a:br>
            <a:r>
              <a:rPr lang="en-US" dirty="0" err="1"/>
              <a:t>model.add</a:t>
            </a:r>
            <a:r>
              <a:rPr lang="en-US" dirty="0"/>
              <a:t>(Dropout(0.4))</a:t>
            </a:r>
          </a:p>
          <a:p>
            <a:pPr fontAlgn="base"/>
            <a:r>
              <a:rPr lang="en-US" dirty="0"/>
              <a:t># Output Layer</a:t>
            </a:r>
            <a:br>
              <a:rPr lang="en-US" dirty="0"/>
            </a:br>
            <a:r>
              <a:rPr lang="en-US" dirty="0" err="1"/>
              <a:t>model.add</a:t>
            </a:r>
            <a:r>
              <a:rPr lang="en-US" dirty="0"/>
              <a:t>(Dense(17))</a:t>
            </a:r>
            <a:br>
              <a:rPr lang="en-US" dirty="0"/>
            </a:br>
            <a:r>
              <a:rPr lang="en-US" dirty="0" err="1"/>
              <a:t>model.add</a:t>
            </a:r>
            <a:r>
              <a:rPr lang="en-US" dirty="0"/>
              <a:t>(Activation(‘</a:t>
            </a:r>
            <a:r>
              <a:rPr lang="en-US" dirty="0" err="1"/>
              <a:t>softmax</a:t>
            </a:r>
            <a:r>
              <a:rPr lang="en-US" dirty="0"/>
              <a:t>’))</a:t>
            </a:r>
          </a:p>
          <a:p>
            <a:pPr fontAlgn="base"/>
            <a:r>
              <a:rPr lang="en-US" dirty="0" err="1"/>
              <a:t>model.summary</a:t>
            </a:r>
            <a:r>
              <a:rPr lang="en-US" dirty="0"/>
              <a:t>()</a:t>
            </a:r>
          </a:p>
          <a:p>
            <a:pPr fontAlgn="base"/>
            <a:r>
              <a:rPr lang="en-US" dirty="0"/>
              <a:t># Compile the model</a:t>
            </a:r>
            <a:br>
              <a:rPr lang="en-US" dirty="0"/>
            </a:br>
            <a:r>
              <a:rPr lang="en-US" dirty="0" err="1"/>
              <a:t>model.compile</a:t>
            </a:r>
            <a:r>
              <a:rPr lang="en-US" dirty="0"/>
              <a:t>(loss=</a:t>
            </a:r>
            <a:r>
              <a:rPr lang="en-US" dirty="0" err="1"/>
              <a:t>keras.losses.categorical_crossentropy</a:t>
            </a:r>
            <a:r>
              <a:rPr lang="en-US" dirty="0"/>
              <a:t>, optimizer=’</a:t>
            </a:r>
            <a:r>
              <a:rPr lang="en-US" dirty="0" err="1"/>
              <a:t>adam</a:t>
            </a:r>
            <a:r>
              <a:rPr lang="en-US" dirty="0"/>
              <a:t>’, metrics=[“accuracy”])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78</a:t>
            </a:fld>
            <a:endParaRPr lang="en-US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80956" y="114082"/>
            <a:ext cx="5639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https://engmrk.com/alexnet-implementation-using-keras/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7355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" y="-17350"/>
            <a:ext cx="8229600" cy="1143000"/>
          </a:xfrm>
        </p:spPr>
        <p:txBody>
          <a:bodyPr/>
          <a:lstStyle/>
          <a:p>
            <a:r>
              <a:rPr lang="en-US" dirty="0"/>
              <a:t>An implementation of </a:t>
            </a:r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https://github.com/felzek/AlexNet-A-Practical-Implementation</a:t>
            </a:r>
            <a:endParaRPr lang="en-US" sz="1800" dirty="0"/>
          </a:p>
          <a:p>
            <a:r>
              <a:rPr lang="en-US" sz="1800" dirty="0">
                <a:hlinkClick r:id="rId3"/>
              </a:rPr>
              <a:t>https://medium.com/coinmonks/understand-alexnet-in-just-3-minutes-with-hands-on-code-using-tensorflow-925d1e2e2f82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79</a:t>
            </a:fld>
            <a:endParaRPr lang="en-US" altLang="en-US"/>
          </a:p>
        </p:txBody>
      </p:sp>
      <p:pic>
        <p:nvPicPr>
          <p:cNvPr id="50178" name="Picture 2" descr="AlexNet-A-Practical-Implementation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13" y="2895600"/>
            <a:ext cx="6858000" cy="312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9600" y="6056591"/>
            <a:ext cx="8343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Expresso		Tank, army tank		Electric Guitar	Brambling, </a:t>
            </a:r>
          </a:p>
          <a:p>
            <a:r>
              <a:rPr lang="en-US" dirty="0"/>
              <a:t>						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montifringilla</a:t>
            </a:r>
            <a:r>
              <a:rPr lang="en-US" dirty="0"/>
              <a:t> </a:t>
            </a:r>
            <a:r>
              <a:rPr lang="ja-JP" altLang="en-US" dirty="0"/>
              <a:t>燕雀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06663" y="764543"/>
            <a:ext cx="4385752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May need to install the following version</a:t>
            </a:r>
          </a:p>
          <a:p>
            <a:r>
              <a:rPr lang="en-US" dirty="0">
                <a:solidFill>
                  <a:srgbClr val="FF0000"/>
                </a:solidFill>
              </a:rPr>
              <a:t>pip install </a:t>
            </a:r>
            <a:r>
              <a:rPr lang="en-US" dirty="0" err="1">
                <a:solidFill>
                  <a:srgbClr val="FF0000"/>
                </a:solidFill>
              </a:rPr>
              <a:t>numpy</a:t>
            </a:r>
            <a:r>
              <a:rPr lang="en-US" dirty="0">
                <a:solidFill>
                  <a:srgbClr val="FF0000"/>
                </a:solidFill>
              </a:rPr>
              <a:t>==1.16.2</a:t>
            </a:r>
          </a:p>
          <a:p>
            <a:r>
              <a:rPr lang="en-US" dirty="0">
                <a:solidFill>
                  <a:srgbClr val="FF0000"/>
                </a:solidFill>
              </a:rPr>
              <a:t>to make it work, i.e. 1.16.4 or higher may fail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72400" y="3429000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72400" y="4876800"/>
            <a:ext cx="1224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recognized results</a:t>
            </a:r>
          </a:p>
        </p:txBody>
      </p:sp>
    </p:spTree>
    <p:extLst>
      <p:ext uri="{BB962C8B-B14F-4D97-AF65-F5344CB8AC3E}">
        <p14:creationId xmlns:p14="http://schemas.microsoft.com/office/powerpoint/2010/main" val="3613265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 structure of CNN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convolution layer: see how to use convolution for feature identifier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07700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(iii) VGG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4800600" cy="4221163"/>
          </a:xfrm>
        </p:spPr>
        <p:txBody>
          <a:bodyPr>
            <a:normAutofit/>
          </a:bodyPr>
          <a:lstStyle/>
          <a:p>
            <a:r>
              <a:rPr lang="en-US" altLang="zh-TW" sz="2800" dirty="0" err="1"/>
              <a:t>VGGNet</a:t>
            </a:r>
            <a:r>
              <a:rPr lang="en-US" altLang="zh-TW" sz="2800" dirty="0"/>
              <a:t>, in 2014</a:t>
            </a:r>
            <a:r>
              <a:rPr lang="zh-TW" altLang="en-US" sz="2800" dirty="0"/>
              <a:t> </a:t>
            </a:r>
            <a:r>
              <a:rPr lang="en-US" altLang="zh-TW" sz="2800" dirty="0"/>
              <a:t>ILSVRC rank number2 (first prize is </a:t>
            </a:r>
            <a:r>
              <a:rPr lang="en-US" altLang="zh-TW" sz="2800" dirty="0" err="1"/>
              <a:t>InceptionNet</a:t>
            </a:r>
            <a:r>
              <a:rPr lang="en-US" altLang="zh-TW" sz="2800" dirty="0"/>
              <a:t>)</a:t>
            </a:r>
            <a:r>
              <a:rPr lang="zh-TW" altLang="en-US" sz="2800" dirty="0"/>
              <a:t>，</a:t>
            </a:r>
            <a:r>
              <a:rPr lang="en-US" altLang="zh-TW" sz="2800" dirty="0" err="1"/>
              <a:t>VGGNet</a:t>
            </a:r>
            <a:r>
              <a:rPr lang="en-US" altLang="zh-TW" sz="2800" dirty="0"/>
              <a:t> and </a:t>
            </a:r>
            <a:r>
              <a:rPr lang="en-US" altLang="zh-TW" sz="2800" dirty="0" err="1"/>
              <a:t>AlexNet</a:t>
            </a:r>
            <a:r>
              <a:rPr lang="en-US" altLang="zh-TW" sz="2800" dirty="0"/>
              <a:t> are similar , just difference in depth but can generate better result on the dataset </a:t>
            </a:r>
            <a:r>
              <a:rPr lang="en-US" altLang="zh-TW" sz="2800" dirty="0">
                <a:hlinkClick r:id="rId2"/>
              </a:rPr>
              <a:t>oxflower17 </a:t>
            </a:r>
            <a:endParaRPr lang="en-US" altLang="zh-TW" sz="2800" dirty="0"/>
          </a:p>
          <a:p>
            <a:r>
              <a:rPr lang="en-US" sz="2800" dirty="0"/>
              <a:t>However , training time is longer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80</a:t>
            </a:fld>
            <a:endParaRPr lang="en-US" altLang="en-US"/>
          </a:p>
        </p:txBody>
      </p:sp>
      <p:pic>
        <p:nvPicPr>
          <p:cNvPr id="55298" name="Picture 2" descr="https://miro.medium.com/max/836/1*ZBFU_090IVgqd_fMJIM1v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785876"/>
            <a:ext cx="4038600" cy="415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3401" y="5940487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1281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VGGNet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Forward pass: Convolve C</a:t>
            </a:r>
            <a:r>
              <a:rPr lang="en-US" sz="1800" baseline="-25000" dirty="0"/>
              <a:t>i</a:t>
            </a:r>
            <a:r>
              <a:rPr lang="en-US" sz="1800" dirty="0"/>
              <a:t> with W</a:t>
            </a:r>
            <a:r>
              <a:rPr lang="en-US" sz="1800" baseline="-25000" dirty="0"/>
              <a:t>i</a:t>
            </a:r>
            <a:r>
              <a:rPr lang="en-US" sz="1800" dirty="0"/>
              <a:t> (kernel) to generate the next layer C</a:t>
            </a:r>
            <a:r>
              <a:rPr lang="en-US" sz="1800" baseline="-25000" dirty="0"/>
              <a:t>i+1</a:t>
            </a:r>
          </a:p>
          <a:p>
            <a:r>
              <a:rPr lang="en-US" sz="1800" dirty="0"/>
              <a:t>Backpropagation: Use gradient decent method  [d(error)/</a:t>
            </a:r>
            <a:r>
              <a:rPr lang="en-US" sz="1800" dirty="0" err="1"/>
              <a:t>dW</a:t>
            </a:r>
            <a:r>
              <a:rPr lang="en-US" sz="1800" baseline="-25000" dirty="0" err="1"/>
              <a:t>i</a:t>
            </a:r>
            <a:r>
              <a:rPr lang="en-US" sz="1800" dirty="0"/>
              <a:t>] to  update W</a:t>
            </a:r>
            <a:r>
              <a:rPr lang="en-US" sz="1800" baseline="-25000" dirty="0"/>
              <a:t>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81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856" y="2463712"/>
            <a:ext cx="6328144" cy="41503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72044" y="1046847"/>
            <a:ext cx="4870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http://www.robots.ox.ac.uk/~vgg/practicals/cnn/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6583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and VGG16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82</a:t>
            </a:fld>
            <a:endParaRPr lang="en-US" altLang="en-US"/>
          </a:p>
        </p:txBody>
      </p:sp>
      <p:pic>
        <p:nvPicPr>
          <p:cNvPr id="56322" name="Picture 2" descr="https://miro.medium.com/max/1050/1*PmDW7pDK6-rb7H_SksKa9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05" y="2078862"/>
            <a:ext cx="8477589" cy="338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4839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(iv) Inception (</a:t>
            </a:r>
            <a:r>
              <a:rPr lang="en-US" altLang="zh-TW" dirty="0" err="1"/>
              <a:t>GoogLeNet</a:t>
            </a:r>
            <a:r>
              <a:rPr lang="en-US" altLang="zh-TW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err="1"/>
              <a:t>GoogLeNet</a:t>
            </a:r>
            <a:r>
              <a:rPr lang="en-US" altLang="zh-TW" sz="2400" dirty="0"/>
              <a:t>, in 2014</a:t>
            </a:r>
            <a:r>
              <a:rPr lang="zh-TW" altLang="en-US" sz="2400" dirty="0"/>
              <a:t> </a:t>
            </a:r>
            <a:r>
              <a:rPr lang="en-US" altLang="zh-TW" sz="2400" dirty="0"/>
              <a:t>ILSVRC ranks number 1</a:t>
            </a:r>
          </a:p>
          <a:p>
            <a:r>
              <a:rPr lang="en-US" altLang="zh-TW" sz="2400" dirty="0"/>
              <a:t>The network structure is different from VGG or </a:t>
            </a:r>
            <a:r>
              <a:rPr lang="en-US" altLang="zh-TW" sz="2400" dirty="0" err="1"/>
              <a:t>AlexNet</a:t>
            </a:r>
            <a:endParaRPr lang="en-US" altLang="zh-TW" sz="2400" dirty="0"/>
          </a:p>
          <a:p>
            <a:r>
              <a:rPr lang="en-US" altLang="zh-TW" sz="2400" dirty="0"/>
              <a:t>Use of Inception layer as shown below</a:t>
            </a:r>
          </a:p>
          <a:p>
            <a:r>
              <a:rPr lang="en-US" altLang="zh-TW" sz="2400" dirty="0"/>
              <a:t>Inception becomes InceptionV4 later</a:t>
            </a:r>
            <a:endParaRPr lang="en-US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83</a:t>
            </a:fld>
            <a:endParaRPr lang="en-US" altLang="en-US"/>
          </a:p>
        </p:txBody>
      </p:sp>
      <p:pic>
        <p:nvPicPr>
          <p:cNvPr id="57346" name="Picture 2" descr="https://miro.medium.com/max/1050/1*YfpAfqgtzmv0C0hKxjSYl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581400"/>
            <a:ext cx="8339803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0000" y="5687259"/>
            <a:ext cx="19122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Auxiliary classifier</a:t>
            </a:r>
          </a:p>
        </p:txBody>
      </p:sp>
    </p:spTree>
    <p:extLst>
      <p:ext uri="{BB962C8B-B14F-4D97-AF65-F5344CB8AC3E}">
        <p14:creationId xmlns:p14="http://schemas.microsoft.com/office/powerpoint/2010/main" val="14257322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(v) </a:t>
            </a:r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>
                <a:hlinkClick r:id="rId2"/>
              </a:rPr>
              <a:t>https://medium.com/@apiltamang/yet-another-resnet-tutorial-or-not-f6dd9515fcd7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84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048000"/>
            <a:ext cx="4310403" cy="257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065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(vi)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Tensorflow</a:t>
            </a:r>
            <a:r>
              <a:rPr lang="en-US" dirty="0"/>
              <a:t> , the current version includes </a:t>
            </a:r>
            <a:r>
              <a:rPr lang="en-US" b="1" dirty="0" err="1"/>
              <a:t>Keras</a:t>
            </a:r>
            <a:r>
              <a:rPr lang="en-US" b="1" dirty="0"/>
              <a:t>: The Python Deep Learning library</a:t>
            </a:r>
          </a:p>
          <a:p>
            <a:r>
              <a:rPr lang="en-US" dirty="0"/>
              <a:t>Microsoft CNTK</a:t>
            </a:r>
          </a:p>
          <a:p>
            <a:r>
              <a:rPr lang="en-US" dirty="0" err="1"/>
              <a:t>Caffé</a:t>
            </a:r>
            <a:endParaRPr lang="en-US" dirty="0"/>
          </a:p>
          <a:p>
            <a:r>
              <a:rPr lang="en-US" dirty="0" err="1"/>
              <a:t>Theano</a:t>
            </a:r>
            <a:endParaRPr lang="en-US" dirty="0"/>
          </a:p>
          <a:p>
            <a:r>
              <a:rPr lang="en-US" dirty="0"/>
              <a:t>Amazon Machine Learning</a:t>
            </a:r>
          </a:p>
          <a:p>
            <a:r>
              <a:rPr lang="en-US" dirty="0"/>
              <a:t>Torch</a:t>
            </a:r>
          </a:p>
          <a:p>
            <a:r>
              <a:rPr lang="en-US" dirty="0"/>
              <a:t> Brainstorm</a:t>
            </a:r>
          </a:p>
          <a:p>
            <a:r>
              <a:rPr lang="en-US" dirty="0">
                <a:hlinkClick r:id="rId2"/>
              </a:rPr>
              <a:t>http://www.it4nextgen.com/best-artificial-intelligence-frameworks/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CNN. g.2c2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50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Introduction-A study of popular neural network systems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CNN based</a:t>
            </a:r>
          </a:p>
          <a:p>
            <a:pPr lvl="1"/>
            <a:r>
              <a:rPr lang="en-US" sz="2900" dirty="0"/>
              <a:t>CNN (convolution neural network) (or </a:t>
            </a:r>
            <a:r>
              <a:rPr lang="en-US" sz="2900" dirty="0" err="1">
                <a:hlinkClick r:id="rId3"/>
              </a:rPr>
              <a:t>LeNet</a:t>
            </a:r>
            <a:r>
              <a:rPr lang="en-US" sz="2900" dirty="0"/>
              <a:t> ) 1998 </a:t>
            </a:r>
            <a:r>
              <a:rPr lang="en-US" sz="2900" dirty="0">
                <a:hlinkClick r:id="rId4"/>
              </a:rPr>
              <a:t>https://en.wikipedia.org/wiki/Convolutional_neural_network</a:t>
            </a:r>
            <a:endParaRPr lang="en-US" sz="2900" dirty="0"/>
          </a:p>
          <a:p>
            <a:pPr lvl="1"/>
            <a:r>
              <a:rPr lang="en-US" sz="2900" dirty="0" err="1"/>
              <a:t>GoogleNet</a:t>
            </a:r>
            <a:r>
              <a:rPr lang="en-US" sz="2900" dirty="0"/>
              <a:t>/Inception(2014) </a:t>
            </a:r>
            <a:r>
              <a:rPr lang="en-US" sz="2900" dirty="0">
                <a:hlinkClick r:id="rId5"/>
              </a:rPr>
              <a:t>https://www.cs.unc.edu/~wliu/papers/GoogLeNet.pdf</a:t>
            </a:r>
            <a:endParaRPr lang="en-US" sz="2900" dirty="0"/>
          </a:p>
          <a:p>
            <a:pPr lvl="1"/>
            <a:r>
              <a:rPr lang="en-US" sz="2900" dirty="0"/>
              <a:t>FCN (Fully Convolution neural networks) 2015</a:t>
            </a:r>
          </a:p>
          <a:p>
            <a:pPr lvl="2"/>
            <a:r>
              <a:rPr lang="en-US" sz="2900" dirty="0">
                <a:hlinkClick r:id="rId6"/>
              </a:rPr>
              <a:t>https://people.eecs.berkeley.edu/~jonlong/long_shelhamer_fcn.pdf</a:t>
            </a:r>
            <a:endParaRPr lang="en-US" sz="2900" dirty="0"/>
          </a:p>
          <a:p>
            <a:pPr marL="800100" lvl="3" indent="-342900"/>
            <a:r>
              <a:rPr lang="en-US" sz="2900" dirty="0"/>
              <a:t>VGG VERY DEEP CONVOLUTIONAL NETWORKS 2014</a:t>
            </a:r>
          </a:p>
          <a:p>
            <a:pPr marL="1257300" lvl="4" indent="-342900"/>
            <a:r>
              <a:rPr lang="en-US" sz="2900" dirty="0">
                <a:hlinkClick r:id="rId7"/>
              </a:rPr>
              <a:t>https://arxiv.org/pdf/1409.1556.pdf</a:t>
            </a:r>
            <a:endParaRPr lang="en-US" sz="2900" dirty="0"/>
          </a:p>
          <a:p>
            <a:pPr marL="800100" lvl="3" indent="-342900"/>
            <a:r>
              <a:rPr lang="en-US" sz="2900" dirty="0" err="1"/>
              <a:t>ResNet</a:t>
            </a:r>
            <a:r>
              <a:rPr lang="en-US" sz="2900" dirty="0"/>
              <a:t> </a:t>
            </a:r>
            <a:r>
              <a:rPr lang="en-US" sz="2900" dirty="0">
                <a:hlinkClick r:id="rId8"/>
              </a:rPr>
              <a:t>https://en.wikipedia.org/wiki/Residual_neural_network</a:t>
            </a:r>
            <a:r>
              <a:rPr lang="en-US" sz="2900" dirty="0"/>
              <a:t> 2015</a:t>
            </a:r>
          </a:p>
          <a:p>
            <a:pPr marL="800100" lvl="3" indent="-342900"/>
            <a:r>
              <a:rPr lang="en-US" sz="2900" dirty="0" err="1"/>
              <a:t>Alexnet</a:t>
            </a:r>
            <a:r>
              <a:rPr lang="en-US" sz="2900" dirty="0"/>
              <a:t> </a:t>
            </a:r>
            <a:r>
              <a:rPr lang="en-US" sz="2900" dirty="0">
                <a:hlinkClick r:id="rId9"/>
              </a:rPr>
              <a:t>https://en.wikipedia.org/wiki/AlexNet</a:t>
            </a:r>
            <a:r>
              <a:rPr lang="en-US" sz="2900" dirty="0"/>
              <a:t> 2012</a:t>
            </a:r>
          </a:p>
          <a:p>
            <a:pPr marL="800100" lvl="3" indent="-342900"/>
            <a:r>
              <a:rPr lang="en-US" sz="2900" dirty="0"/>
              <a:t>(R-CNN) Region-based Convolutional Network by </a:t>
            </a:r>
            <a:r>
              <a:rPr lang="en-US" sz="2900" dirty="0">
                <a:hlinkClick r:id="rId10"/>
              </a:rPr>
              <a:t>J.R.R. </a:t>
            </a:r>
            <a:r>
              <a:rPr lang="en-US" sz="2900" dirty="0" err="1">
                <a:hlinkClick r:id="rId10"/>
              </a:rPr>
              <a:t>Uijlings</a:t>
            </a:r>
            <a:r>
              <a:rPr lang="en-US" sz="2900" dirty="0">
                <a:hlinkClick r:id="rId10"/>
              </a:rPr>
              <a:t> and al. (2012)</a:t>
            </a:r>
            <a:endParaRPr lang="en-US" sz="2900" dirty="0"/>
          </a:p>
          <a:p>
            <a:pPr marL="342900" lvl="2" indent="-342900"/>
            <a:r>
              <a:rPr lang="en-US" sz="3200" dirty="0"/>
              <a:t>RNN based</a:t>
            </a:r>
          </a:p>
          <a:p>
            <a:pPr lvl="1"/>
            <a:r>
              <a:rPr lang="en-US" sz="2900" dirty="0">
                <a:hlinkClick r:id="rId11"/>
              </a:rPr>
              <a:t>LSTM(-RNN) (long short term memory-RNN) 1997</a:t>
            </a:r>
            <a:endParaRPr lang="en-US" sz="2900" dirty="0"/>
          </a:p>
          <a:p>
            <a:pPr lvl="2"/>
            <a:r>
              <a:rPr lang="en-US" sz="2900" dirty="0">
                <a:hlinkClick r:id="rId12"/>
              </a:rPr>
              <a:t>https://en.wikipedia.org/wiki/Long_short-term_memory</a:t>
            </a:r>
            <a:endParaRPr lang="en-US" sz="2900" dirty="0"/>
          </a:p>
          <a:p>
            <a:pPr lvl="1"/>
            <a:r>
              <a:rPr lang="en-US" sz="2900" dirty="0"/>
              <a:t>Sequence to sequence approach</a:t>
            </a:r>
          </a:p>
          <a:p>
            <a:pPr lvl="2"/>
            <a:r>
              <a:rPr lang="en-US" sz="2900" dirty="0">
                <a:hlinkClick r:id="rId13"/>
              </a:rPr>
              <a:t>https://papers.nips.cc/paper/5346-sequence-to-sequence-learning-with-neural-networks.pdf</a:t>
            </a:r>
            <a:endParaRPr lang="en-US" sz="2900" dirty="0"/>
          </a:p>
          <a:p>
            <a:pPr lvl="2"/>
            <a:endParaRPr lang="en-US" sz="1800" dirty="0"/>
          </a:p>
          <a:p>
            <a:pPr marL="800100" lvl="3" indent="-342900"/>
            <a:endParaRPr lang="en-US" sz="2800" dirty="0"/>
          </a:p>
          <a:p>
            <a:pPr marL="800100" lvl="3" indent="-342900"/>
            <a:endParaRPr lang="en-US" sz="2800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CNN. g.2c2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08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hlinkClick r:id="rId2"/>
              </a:rPr>
              <a:t>Object detection and recognition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Dataset</a:t>
            </a:r>
          </a:p>
          <a:p>
            <a:pPr lvl="2"/>
            <a:r>
              <a:rPr lang="en-US" dirty="0">
                <a:hlinkClick r:id="rId3"/>
              </a:rPr>
              <a:t>PASCAL Visual Object Classification (PASCAL VOC)</a:t>
            </a:r>
            <a:r>
              <a:rPr lang="en-US" dirty="0"/>
              <a:t> </a:t>
            </a:r>
          </a:p>
          <a:p>
            <a:pPr lvl="2"/>
            <a:r>
              <a:rPr lang="en-US" dirty="0">
                <a:hlinkClick r:id="rId4"/>
              </a:rPr>
              <a:t>Common Objects in </a:t>
            </a:r>
            <a:r>
              <a:rPr lang="en-US" dirty="0" err="1">
                <a:hlinkClick r:id="rId4"/>
              </a:rPr>
              <a:t>COntext</a:t>
            </a:r>
            <a:r>
              <a:rPr lang="en-US" dirty="0">
                <a:hlinkClick r:id="rId4"/>
              </a:rPr>
              <a:t> (COCO)</a:t>
            </a:r>
            <a:r>
              <a:rPr lang="en-US" dirty="0"/>
              <a:t> </a:t>
            </a:r>
          </a:p>
          <a:p>
            <a:pPr lvl="1"/>
            <a:r>
              <a:rPr lang="en-US" dirty="0"/>
              <a:t>Systems</a:t>
            </a:r>
          </a:p>
          <a:p>
            <a:pPr lvl="2"/>
            <a:r>
              <a:rPr lang="en-US" b="1" dirty="0"/>
              <a:t>Region-based Convolutional Network (R-CNN) </a:t>
            </a:r>
            <a:r>
              <a:rPr lang="en-US" dirty="0"/>
              <a:t>by </a:t>
            </a:r>
            <a:r>
              <a:rPr lang="en-US" dirty="0">
                <a:hlinkClick r:id="rId5"/>
              </a:rPr>
              <a:t>J.R.R. </a:t>
            </a:r>
            <a:r>
              <a:rPr lang="en-US" dirty="0" err="1">
                <a:hlinkClick r:id="rId5"/>
              </a:rPr>
              <a:t>Uijlings</a:t>
            </a:r>
            <a:r>
              <a:rPr lang="en-US" dirty="0">
                <a:hlinkClick r:id="rId5"/>
              </a:rPr>
              <a:t> and al. (2012)</a:t>
            </a:r>
            <a:endParaRPr lang="en-US" dirty="0"/>
          </a:p>
          <a:p>
            <a:pPr lvl="2"/>
            <a:r>
              <a:rPr lang="en-US" b="1" dirty="0"/>
              <a:t>Fast Region-based Convolutional Network (Fast R-CNN),</a:t>
            </a:r>
            <a:r>
              <a:rPr lang="en-US" dirty="0"/>
              <a:t> developed by </a:t>
            </a:r>
            <a:r>
              <a:rPr lang="en-US" dirty="0">
                <a:hlinkClick r:id="rId6"/>
              </a:rPr>
              <a:t>R. </a:t>
            </a:r>
            <a:r>
              <a:rPr lang="en-US" dirty="0" err="1">
                <a:hlinkClick r:id="rId6"/>
              </a:rPr>
              <a:t>Girshick</a:t>
            </a:r>
            <a:r>
              <a:rPr lang="en-US" dirty="0">
                <a:hlinkClick r:id="rId6"/>
              </a:rPr>
              <a:t> (2015)</a:t>
            </a:r>
            <a:endParaRPr lang="en-US" dirty="0"/>
          </a:p>
          <a:p>
            <a:pPr lvl="2"/>
            <a:r>
              <a:rPr lang="en-US" b="1" dirty="0"/>
              <a:t>Faster Region-based Convolutional Network (Faster R-CNN),</a:t>
            </a:r>
            <a:r>
              <a:rPr lang="en-US" dirty="0"/>
              <a:t>. </a:t>
            </a:r>
            <a:r>
              <a:rPr lang="en-US" dirty="0">
                <a:hlinkClick r:id="rId7"/>
              </a:rPr>
              <a:t>S. </a:t>
            </a:r>
            <a:r>
              <a:rPr lang="en-US" dirty="0" err="1">
                <a:hlinkClick r:id="rId7"/>
              </a:rPr>
              <a:t>Ren</a:t>
            </a:r>
            <a:r>
              <a:rPr lang="en-US" dirty="0">
                <a:hlinkClick r:id="rId7"/>
              </a:rPr>
              <a:t> and al. (2016)</a:t>
            </a:r>
            <a:r>
              <a:rPr lang="en-US" dirty="0"/>
              <a:t> </a:t>
            </a:r>
          </a:p>
          <a:p>
            <a:pPr lvl="2"/>
            <a:r>
              <a:rPr lang="en-US" b="1" dirty="0"/>
              <a:t>Region-based Fully Convolutional Network (R-FCN), </a:t>
            </a:r>
            <a:r>
              <a:rPr lang="en-US" dirty="0"/>
              <a:t> </a:t>
            </a:r>
            <a:r>
              <a:rPr lang="en-US" dirty="0">
                <a:hlinkClick r:id="rId8"/>
              </a:rPr>
              <a:t>J. Dai and al. (2016)</a:t>
            </a:r>
            <a:r>
              <a:rPr lang="en-US" dirty="0"/>
              <a:t> </a:t>
            </a:r>
          </a:p>
          <a:p>
            <a:pPr lvl="2"/>
            <a:r>
              <a:rPr lang="en-US" b="1" dirty="0"/>
              <a:t>You Only Look Once (YOLO) mo</a:t>
            </a:r>
            <a:r>
              <a:rPr lang="en-US" dirty="0"/>
              <a:t>del </a:t>
            </a:r>
            <a:r>
              <a:rPr lang="en-US" dirty="0">
                <a:hlinkClick r:id="rId9"/>
              </a:rPr>
              <a:t>(J. </a:t>
            </a:r>
            <a:r>
              <a:rPr lang="en-US" dirty="0" err="1">
                <a:hlinkClick r:id="rId9"/>
              </a:rPr>
              <a:t>Redmon</a:t>
            </a:r>
            <a:r>
              <a:rPr lang="en-US" dirty="0">
                <a:hlinkClick r:id="rId9"/>
              </a:rPr>
              <a:t> et al., 2016)</a:t>
            </a:r>
            <a:r>
              <a:rPr lang="en-US" dirty="0"/>
              <a:t>)</a:t>
            </a:r>
          </a:p>
          <a:p>
            <a:pPr lvl="2"/>
            <a:r>
              <a:rPr lang="en-US" b="1" dirty="0"/>
              <a:t>Single-Shot Detector (SSD),</a:t>
            </a:r>
            <a:r>
              <a:rPr lang="en-US" dirty="0"/>
              <a:t>, </a:t>
            </a:r>
            <a:r>
              <a:rPr lang="en-US" dirty="0">
                <a:hlinkClick r:id="rId10"/>
              </a:rPr>
              <a:t>W. Liu et al. (2016)</a:t>
            </a:r>
            <a:r>
              <a:rPr lang="en-US" dirty="0"/>
              <a:t> </a:t>
            </a:r>
          </a:p>
          <a:p>
            <a:pPr lvl="2"/>
            <a:r>
              <a:rPr lang="en-US" b="1" dirty="0"/>
              <a:t>YOLO9000 and YOLOv2,</a:t>
            </a:r>
            <a:r>
              <a:rPr lang="en-US" dirty="0">
                <a:hlinkClick r:id="rId11"/>
              </a:rPr>
              <a:t>. </a:t>
            </a:r>
            <a:r>
              <a:rPr lang="en-US" dirty="0" err="1">
                <a:hlinkClick r:id="rId11"/>
              </a:rPr>
              <a:t>Redmon</a:t>
            </a:r>
            <a:r>
              <a:rPr lang="en-US" dirty="0">
                <a:hlinkClick r:id="rId11"/>
              </a:rPr>
              <a:t> and A. </a:t>
            </a:r>
            <a:r>
              <a:rPr lang="en-US" dirty="0" err="1">
                <a:hlinkClick r:id="rId11"/>
              </a:rPr>
              <a:t>Farhadi</a:t>
            </a:r>
            <a:r>
              <a:rPr lang="en-US" dirty="0">
                <a:hlinkClick r:id="rId11"/>
              </a:rPr>
              <a:t> (2016)</a:t>
            </a:r>
            <a:r>
              <a:rPr lang="en-US" dirty="0"/>
              <a:t> </a:t>
            </a:r>
          </a:p>
          <a:p>
            <a:pPr lvl="2"/>
            <a:r>
              <a:rPr lang="en-US" b="1" dirty="0" err="1"/>
              <a:t>Ahitecture</a:t>
            </a:r>
            <a:r>
              <a:rPr lang="en-US" b="1" dirty="0"/>
              <a:t> Search Net (</a:t>
            </a:r>
            <a:r>
              <a:rPr lang="en-US" b="1" dirty="0" err="1"/>
              <a:t>NASNet</a:t>
            </a:r>
            <a:r>
              <a:rPr lang="en-US" b="1" dirty="0"/>
              <a:t>), </a:t>
            </a:r>
            <a:r>
              <a:rPr lang="en-US" dirty="0"/>
              <a:t>The Neural Architecture Search </a:t>
            </a:r>
            <a:r>
              <a:rPr lang="en-US" dirty="0">
                <a:hlinkClick r:id="rId12"/>
              </a:rPr>
              <a:t>(B. </a:t>
            </a:r>
            <a:r>
              <a:rPr lang="en-US" dirty="0" err="1">
                <a:hlinkClick r:id="rId12"/>
              </a:rPr>
              <a:t>Zoph</a:t>
            </a:r>
            <a:r>
              <a:rPr lang="en-US" dirty="0">
                <a:hlinkClick r:id="rId12"/>
              </a:rPr>
              <a:t> and Q.V. Le, 2017)</a:t>
            </a:r>
            <a:r>
              <a:rPr lang="en-US" dirty="0"/>
              <a:t> </a:t>
            </a:r>
          </a:p>
          <a:p>
            <a:pPr lvl="2"/>
            <a:r>
              <a:rPr lang="en-US" dirty="0"/>
              <a:t>Another extension of the Faster R-CNN model has been released by </a:t>
            </a:r>
            <a:r>
              <a:rPr lang="en-US" dirty="0">
                <a:hlinkClick r:id="rId13"/>
              </a:rPr>
              <a:t>K. He and al. (2017)</a:t>
            </a:r>
            <a:r>
              <a:rPr lang="en-US" dirty="0"/>
              <a:t> </a:t>
            </a:r>
          </a:p>
          <a:p>
            <a:r>
              <a:rPr lang="en-US" dirty="0"/>
              <a:t>Object tracking</a:t>
            </a:r>
          </a:p>
          <a:p>
            <a:r>
              <a:rPr lang="en-US" dirty="0"/>
              <a:t>Speech recognition</a:t>
            </a:r>
          </a:p>
          <a:p>
            <a:r>
              <a:rPr lang="en-US" dirty="0"/>
              <a:t>Machine translation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CNN. g.2c2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19800" y="1676400"/>
            <a:ext cx="26670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https://medium.com/comet-app/review-of-deep-learning-algorithms-for-object-detection-c1f3d437b852</a:t>
            </a:r>
          </a:p>
        </p:txBody>
      </p:sp>
    </p:spTree>
    <p:extLst>
      <p:ext uri="{BB962C8B-B14F-4D97-AF65-F5344CB8AC3E}">
        <p14:creationId xmlns:p14="http://schemas.microsoft.com/office/powerpoint/2010/main" val="4691566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Studied the basic operation of Convolutional Neural networks (CNN)</a:t>
            </a:r>
          </a:p>
          <a:p>
            <a:r>
              <a:rPr lang="en-US" dirty="0"/>
              <a:t>Demonstrate how a simple CNN can be implemented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88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87662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References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dirty="0"/>
              <a:t>Wiki</a:t>
            </a:r>
            <a:endParaRPr lang="en-US" altLang="en-US" dirty="0">
              <a:hlinkClick r:id="rId3"/>
            </a:endParaRPr>
          </a:p>
          <a:p>
            <a:pPr lvl="1"/>
            <a:r>
              <a:rPr lang="en-US" altLang="en-US" dirty="0">
                <a:hlinkClick r:id="rId3"/>
              </a:rPr>
              <a:t>http://en.wikipedia.org/wiki/Convolutional_neural_network</a:t>
            </a:r>
          </a:p>
          <a:p>
            <a:pPr lvl="1"/>
            <a:r>
              <a:rPr lang="en-US" altLang="en-US" dirty="0">
                <a:hlinkClick r:id="rId3"/>
              </a:rPr>
              <a:t>http://en.wikipedia.org/wiki/Backpropagation</a:t>
            </a:r>
          </a:p>
          <a:p>
            <a:r>
              <a:rPr lang="en-US" altLang="en-US" dirty="0" err="1"/>
              <a:t>Matlab</a:t>
            </a:r>
            <a:r>
              <a:rPr lang="en-US" altLang="en-US" dirty="0"/>
              <a:t> programs</a:t>
            </a:r>
          </a:p>
          <a:p>
            <a:pPr lvl="1"/>
            <a:r>
              <a:rPr lang="en-US" altLang="en-US" dirty="0"/>
              <a:t>Neural Network for pattern recognition- Tutorial </a:t>
            </a:r>
            <a:r>
              <a:rPr lang="en-US" altLang="en-US" dirty="0">
                <a:hlinkClick r:id="rId3"/>
              </a:rPr>
              <a:t>http://www.mathworks.com/matlabcentral/fileexchange/19997-neural-network-for-pattern-recognition-tutorial</a:t>
            </a:r>
            <a:endParaRPr lang="en-US" altLang="en-US" dirty="0"/>
          </a:p>
          <a:p>
            <a:pPr lvl="1"/>
            <a:r>
              <a:rPr lang="en-US" altLang="en-US" dirty="0"/>
              <a:t>CNN </a:t>
            </a:r>
            <a:r>
              <a:rPr lang="en-US" altLang="en-US" dirty="0" err="1"/>
              <a:t>Matlab</a:t>
            </a:r>
            <a:r>
              <a:rPr lang="en-US" altLang="en-US" dirty="0"/>
              <a:t> example </a:t>
            </a:r>
            <a:r>
              <a:rPr lang="en-US" altLang="en-US" dirty="0">
                <a:hlinkClick r:id="rId4"/>
              </a:rPr>
              <a:t>http://www.mathworks.com/matlabcentral/fileexchange/38310-deep-learning-toolbox</a:t>
            </a:r>
            <a:endParaRPr lang="en-US" altLang="en-US" dirty="0"/>
          </a:p>
          <a:p>
            <a:r>
              <a:rPr lang="en-US" altLang="en-US" dirty="0"/>
              <a:t>CNN tutorial</a:t>
            </a:r>
          </a:p>
          <a:p>
            <a:pPr lvl="1"/>
            <a:r>
              <a:rPr lang="en-US" altLang="en-US" dirty="0">
                <a:hlinkClick r:id="rId5"/>
              </a:rPr>
              <a:t>http://cogprints.org/5869/1/cnn_tutorial.pdf</a:t>
            </a:r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r>
              <a:rPr lang="en-US" altLang="en-US">
                <a:solidFill>
                  <a:srgbClr val="898989"/>
                </a:solidFill>
              </a:rPr>
              <a:t>CNN. g.2c2</a:t>
            </a:r>
          </a:p>
        </p:txBody>
      </p:sp>
      <p:sp>
        <p:nvSpPr>
          <p:cNvPr id="3072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D2E74FA-9A87-4245-813B-BF26AC181DFF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89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basic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9</a:t>
            </a:fld>
            <a:endParaRPr lang="en-US" altLang="en-US"/>
          </a:p>
        </p:txBody>
      </p:sp>
      <p:pic>
        <p:nvPicPr>
          <p:cNvPr id="6" name="Picture 2" descr="https://adeshpande3.github.io/assets/LeN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1200"/>
            <a:ext cx="8276893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43000" y="1611868"/>
            <a:ext cx="6384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      conv.                  subs. conv       subs    fully   </a:t>
            </a:r>
            <a:r>
              <a:rPr lang="en-US" dirty="0" err="1"/>
              <a:t>fully</a:t>
            </a:r>
            <a:r>
              <a:rPr lang="en-US" dirty="0"/>
              <a:t>  output</a:t>
            </a:r>
          </a:p>
        </p:txBody>
      </p:sp>
      <p:sp>
        <p:nvSpPr>
          <p:cNvPr id="8" name="Rectangle 7"/>
          <p:cNvSpPr/>
          <p:nvPr/>
        </p:nvSpPr>
        <p:spPr>
          <a:xfrm>
            <a:off x="838200" y="5029200"/>
            <a:ext cx="7772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Alternating </a:t>
            </a:r>
            <a:r>
              <a:rPr lang="en-US" u="sng" dirty="0"/>
              <a:t>Convolution (conv)</a:t>
            </a:r>
            <a:r>
              <a:rPr lang="en-US" dirty="0"/>
              <a:t> and </a:t>
            </a:r>
            <a:r>
              <a:rPr lang="en-US" u="sng" dirty="0"/>
              <a:t>subsampling layer (subs)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rgbClr val="00B050"/>
                </a:solidFill>
              </a:rPr>
              <a:t>But some architectures skip some of the subsampling layers (subs), it is up to the designer to decide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Subsampling allows the features to be flexibly positioned</a:t>
            </a:r>
          </a:p>
        </p:txBody>
      </p:sp>
    </p:spTree>
    <p:extLst>
      <p:ext uri="{BB962C8B-B14F-4D97-AF65-F5344CB8AC3E}">
        <p14:creationId xmlns:p14="http://schemas.microsoft.com/office/powerpoint/2010/main" val="80545744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90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930477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248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Appendix: Fully Convolutional Networks for Semantic 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5456" y="1621110"/>
            <a:ext cx="6873014" cy="4602163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c			# encode</a:t>
            </a:r>
          </a:p>
          <a:p>
            <a:r>
              <a:rPr lang="en-US" dirty="0"/>
              <a:t>			conv1_1 = conv(inputs, 32, 3, strides=2, name='conv1_1')</a:t>
            </a:r>
          </a:p>
          <a:p>
            <a:r>
              <a:rPr lang="en-US" dirty="0"/>
              <a:t>			conv1_2 = conv(conv1_1, 32, 3, name='conv1_2')</a:t>
            </a:r>
          </a:p>
          <a:p>
            <a:r>
              <a:rPr lang="en-US" dirty="0"/>
              <a:t>			conv1_3 = conv(conv1_2, 32, 3, name='conv1_3')</a:t>
            </a:r>
          </a:p>
          <a:p>
            <a:endParaRPr lang="en-US" dirty="0"/>
          </a:p>
          <a:p>
            <a:r>
              <a:rPr lang="en-US" dirty="0"/>
              <a:t>			conv2_1 = conv(conv1_3, 64, 3, strides=2, name='conv2_1')</a:t>
            </a:r>
          </a:p>
          <a:p>
            <a:r>
              <a:rPr lang="en-US" dirty="0"/>
              <a:t>			conv2_2 = conv(conv2_1, 64, 3, name='conv2_2')</a:t>
            </a:r>
          </a:p>
          <a:p>
            <a:r>
              <a:rPr lang="en-US" dirty="0"/>
              <a:t>			conv2_3 = conv(conv2_2, 64, 3, name='conv2_3')	</a:t>
            </a:r>
          </a:p>
          <a:p>
            <a:endParaRPr lang="en-US" dirty="0"/>
          </a:p>
          <a:p>
            <a:r>
              <a:rPr lang="en-US" dirty="0"/>
              <a:t>			conv3_1 = conv(conv2_3, 128, 3, strides=2, name='conv3_1')</a:t>
            </a:r>
          </a:p>
          <a:p>
            <a:r>
              <a:rPr lang="en-US" dirty="0"/>
              <a:t>			conv3_2 = conv(conv3_1, 128, 3, name='conv3_2')</a:t>
            </a:r>
          </a:p>
          <a:p>
            <a:r>
              <a:rPr lang="en-US" dirty="0"/>
              <a:t>			conv3_3 = conv(conv3_2, 128, 3, name='conv3_3')</a:t>
            </a:r>
          </a:p>
          <a:p>
            <a:endParaRPr lang="en-US" dirty="0"/>
          </a:p>
          <a:p>
            <a:r>
              <a:rPr lang="en-US" dirty="0"/>
              <a:t>			conv4_1 = conv(conv3_3, 256, 3, strides=2, name='conv4_1')</a:t>
            </a:r>
          </a:p>
          <a:p>
            <a:r>
              <a:rPr lang="en-US" dirty="0"/>
              <a:t>			conv4_2 = conv(conv4_1, 256, 3, name='conv4_2')</a:t>
            </a:r>
          </a:p>
          <a:p>
            <a:r>
              <a:rPr lang="en-US" dirty="0"/>
              <a:t>			conv4_3 = conv(conv4_2, 256, 3, name='conv4_3')</a:t>
            </a:r>
          </a:p>
          <a:p>
            <a:endParaRPr lang="en-US" dirty="0"/>
          </a:p>
          <a:p>
            <a:r>
              <a:rPr lang="en-US" dirty="0"/>
              <a:t>			conv5_1 = conv(conv4_3, 512, 3, strides=2, name='conv5_1')</a:t>
            </a:r>
          </a:p>
          <a:p>
            <a:r>
              <a:rPr lang="en-US" dirty="0"/>
              <a:t>			conv5_2 = conv(conv5_1, 512, 3, name='conv5_2')</a:t>
            </a:r>
          </a:p>
          <a:p>
            <a:r>
              <a:rPr lang="en-US" dirty="0"/>
              <a:t>			conv5_3 = conv(conv5_2, 512, 3, name='conv5_3')	</a:t>
            </a:r>
          </a:p>
          <a:p>
            <a:endParaRPr lang="en-US" dirty="0"/>
          </a:p>
          <a:p>
            <a:r>
              <a:rPr lang="en-US" dirty="0"/>
              <a:t>			# decode</a:t>
            </a:r>
          </a:p>
          <a:p>
            <a:r>
              <a:rPr lang="en-US" dirty="0"/>
              <a:t>			upsample2 = </a:t>
            </a:r>
            <a:r>
              <a:rPr lang="en-US" dirty="0" err="1"/>
              <a:t>deconv</a:t>
            </a:r>
            <a:r>
              <a:rPr lang="en-US" dirty="0"/>
              <a:t>(conv5_3, 256, name='upsample2')</a:t>
            </a:r>
          </a:p>
          <a:p>
            <a:r>
              <a:rPr lang="en-US" dirty="0"/>
              <a:t>			upsample2 = dropout(upsample2, rate=0.5, training=</a:t>
            </a:r>
            <a:r>
              <a:rPr lang="en-US" dirty="0" err="1"/>
              <a:t>is_train</a:t>
            </a:r>
            <a:r>
              <a:rPr lang="en-US" dirty="0"/>
              <a:t>, name='dropout1')</a:t>
            </a:r>
          </a:p>
          <a:p>
            <a:endParaRPr lang="en-US" dirty="0"/>
          </a:p>
          <a:p>
            <a:r>
              <a:rPr lang="en-US" dirty="0"/>
              <a:t>			upsample4 = </a:t>
            </a:r>
            <a:r>
              <a:rPr lang="en-US" dirty="0" err="1"/>
              <a:t>deconv</a:t>
            </a:r>
            <a:r>
              <a:rPr lang="en-US" dirty="0"/>
              <a:t>(upsample2, 128, name='upsample4')</a:t>
            </a:r>
          </a:p>
          <a:p>
            <a:r>
              <a:rPr lang="en-US" dirty="0"/>
              <a:t>			upsample4 = dropout(upsample4, rate=0.5, training=</a:t>
            </a:r>
            <a:r>
              <a:rPr lang="en-US" dirty="0" err="1"/>
              <a:t>is_train</a:t>
            </a:r>
            <a:r>
              <a:rPr lang="en-US" dirty="0"/>
              <a:t>, name='dropout2')</a:t>
            </a:r>
          </a:p>
          <a:p>
            <a:endParaRPr lang="en-US" dirty="0"/>
          </a:p>
          <a:p>
            <a:r>
              <a:rPr lang="en-US" dirty="0"/>
              <a:t>			</a:t>
            </a:r>
            <a:r>
              <a:rPr lang="en-US" dirty="0" err="1"/>
              <a:t>upsample_concat</a:t>
            </a:r>
            <a:r>
              <a:rPr lang="en-US" dirty="0"/>
              <a:t> = </a:t>
            </a:r>
            <a:r>
              <a:rPr lang="en-US" dirty="0" err="1"/>
              <a:t>tf.concat</a:t>
            </a:r>
            <a:r>
              <a:rPr lang="en-US" dirty="0"/>
              <a:t>([upsample4, conv3_3], axis=3, name='concat_8s')</a:t>
            </a:r>
          </a:p>
          <a:p>
            <a:endParaRPr lang="en-US" dirty="0"/>
          </a:p>
          <a:p>
            <a:r>
              <a:rPr lang="en-US" dirty="0"/>
              <a:t>			logits = conv(</a:t>
            </a:r>
            <a:r>
              <a:rPr lang="en-US" dirty="0" err="1"/>
              <a:t>upsample_concat</a:t>
            </a:r>
            <a:r>
              <a:rPr lang="en-US" dirty="0"/>
              <a:t>, </a:t>
            </a:r>
            <a:r>
              <a:rPr lang="en-US" dirty="0" err="1"/>
              <a:t>num_classes</a:t>
            </a:r>
            <a:r>
              <a:rPr lang="en-US" dirty="0"/>
              <a:t>, 1, </a:t>
            </a:r>
            <a:r>
              <a:rPr lang="en-US" dirty="0" err="1"/>
              <a:t>do_act</a:t>
            </a:r>
            <a:r>
              <a:rPr lang="en-US" dirty="0"/>
              <a:t>=False, name='logits')</a:t>
            </a:r>
          </a:p>
          <a:p>
            <a:endParaRPr lang="en-US" dirty="0"/>
          </a:p>
          <a:p>
            <a:r>
              <a:rPr lang="en-US" dirty="0"/>
              <a:t>			logits = </a:t>
            </a:r>
            <a:r>
              <a:rPr lang="en-US" dirty="0" err="1"/>
              <a:t>tf.image.resize_images</a:t>
            </a:r>
            <a:r>
              <a:rPr lang="en-US" dirty="0"/>
              <a:t>(logits, </a:t>
            </a:r>
            <a:r>
              <a:rPr lang="en-US" dirty="0" err="1"/>
              <a:t>tf.shape</a:t>
            </a:r>
            <a:r>
              <a:rPr lang="en-US" dirty="0"/>
              <a:t>(inputs)[1:3], method=1, </a:t>
            </a:r>
            <a:r>
              <a:rPr lang="en-US" dirty="0" err="1"/>
              <a:t>align_corners</a:t>
            </a:r>
            <a:r>
              <a:rPr lang="en-US" dirty="0"/>
              <a:t>=True)</a:t>
            </a:r>
          </a:p>
          <a:p>
            <a:endParaRPr lang="en-US" dirty="0"/>
          </a:p>
          <a:p>
            <a:r>
              <a:rPr lang="en-US" dirty="0"/>
              <a:t>			return logits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91</a:t>
            </a:fld>
            <a:endParaRPr lang="en-US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02465" y="1179763"/>
            <a:ext cx="4343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https://arxiv.org/pdf/1411.4038.pdf</a:t>
            </a:r>
            <a:endParaRPr lang="en-US" sz="1100" dirty="0"/>
          </a:p>
          <a:p>
            <a:r>
              <a:rPr lang="en-US" sz="1100" dirty="0">
                <a:hlinkClick r:id="rId4"/>
              </a:rPr>
              <a:t>https://arxiv.org/abs/1612.03144</a:t>
            </a:r>
            <a:endParaRPr lang="en-US" sz="1100" dirty="0"/>
          </a:p>
          <a:p>
            <a:r>
              <a:rPr lang="en-US" sz="1100" dirty="0">
                <a:hlinkClick r:id="rId5"/>
              </a:rPr>
              <a:t>https://people.eecs.berkeley.edu/~jhoffman/yahooJapan_Mar2016_talks/1-Evan-fcn%20spotlight.pdf</a:t>
            </a:r>
            <a:r>
              <a:rPr lang="en-US" sz="1100" dirty="0"/>
              <a:t> 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630" y="2301107"/>
            <a:ext cx="4673070" cy="30577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2066" y="5864015"/>
            <a:ext cx="43899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Fully Convolutional Networks for Semantic Segmentation</a:t>
            </a:r>
          </a:p>
          <a:p>
            <a:r>
              <a:rPr lang="en-US" sz="1400" dirty="0"/>
              <a:t>Jonathan Long∗ Evan </a:t>
            </a:r>
            <a:r>
              <a:rPr lang="en-US" sz="1400" dirty="0" err="1"/>
              <a:t>Shelhamer</a:t>
            </a:r>
            <a:r>
              <a:rPr lang="en-US" sz="1400" dirty="0"/>
              <a:t>∗ Trevor Darrell</a:t>
            </a:r>
          </a:p>
          <a:p>
            <a:r>
              <a:rPr lang="en-US" sz="1400" dirty="0"/>
              <a:t>UC Berkeley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47507" y="1188137"/>
            <a:ext cx="390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implementation using </a:t>
            </a:r>
            <a:r>
              <a:rPr lang="en-US" dirty="0" err="1"/>
              <a:t>Tensorflow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57043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dataset CIFAR10/100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61222"/>
            <a:ext cx="4191000" cy="4968178"/>
          </a:xfrm>
        </p:spPr>
        <p:txBody>
          <a:bodyPr>
            <a:normAutofit lnSpcReduction="10000"/>
          </a:bodyPr>
          <a:lstStyle/>
          <a:p>
            <a:r>
              <a:rPr lang="en-US" sz="2400" b="1" dirty="0"/>
              <a:t>The CIFAR-10 dataset</a:t>
            </a:r>
          </a:p>
          <a:p>
            <a:pPr lvl="1"/>
            <a:r>
              <a:rPr lang="en-US" sz="1900" dirty="0"/>
              <a:t>The CIFAR-10 dataset consists of 60000 32x32 </a:t>
            </a:r>
            <a:r>
              <a:rPr lang="en-US" sz="1900" dirty="0" err="1"/>
              <a:t>colour</a:t>
            </a:r>
            <a:r>
              <a:rPr lang="en-US" sz="1900" dirty="0"/>
              <a:t> images in 10 classes, with 6000 images per class. There are 50000 training images and 10000 test images.</a:t>
            </a:r>
          </a:p>
          <a:p>
            <a:r>
              <a:rPr lang="en-US" sz="2000" b="1" dirty="0"/>
              <a:t>The CIFAR-100 dataset</a:t>
            </a:r>
          </a:p>
          <a:p>
            <a:pPr lvl="1"/>
            <a:r>
              <a:rPr lang="en-US" sz="1800" dirty="0"/>
              <a:t>it has 100 classes containing 600 images each. There are 500 training images and 100 testing images per class. The 100 classes in the CIFAR-100 are grouped into 20 </a:t>
            </a:r>
            <a:r>
              <a:rPr lang="en-US" sz="1800" dirty="0" err="1"/>
              <a:t>superclasses</a:t>
            </a:r>
            <a:r>
              <a:rPr lang="en-US" sz="1800" dirty="0"/>
              <a:t>. Each image comes with a "fine" label (the class to which it belongs) and a "coarse" label (the superclass to which it belongs).</a:t>
            </a:r>
          </a:p>
          <a:p>
            <a:endParaRPr lang="en-US" sz="2400" dirty="0">
              <a:hlinkClick r:id="rId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CNN. g.2c2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3E90-4FE7-4819-A653-72C8A991D393}" type="slidenum">
              <a:rPr lang="en-US" altLang="en-US" smtClean="0"/>
              <a:pPr/>
              <a:t>92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2362200"/>
            <a:ext cx="4416632" cy="29922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7000" y="1122589"/>
            <a:ext cx="4310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https://www.cs.toronto.edu/~kriz/cifar.html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7938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Tensor-flow experiments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KH Wong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CNN. g.2c2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D4BF6-B8D8-4707-A332-D19C844A9267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5280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note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When you test the tutorials, make sure it is designed for your </a:t>
            </a:r>
            <a:r>
              <a:rPr lang="en-US" dirty="0" err="1"/>
              <a:t>tensorflow</a:t>
            </a:r>
            <a:r>
              <a:rPr lang="en-US" dirty="0"/>
              <a:t> version. My experience is ,the </a:t>
            </a:r>
            <a:r>
              <a:rPr lang="en-US" dirty="0" err="1"/>
              <a:t>tensorflow</a:t>
            </a:r>
            <a:r>
              <a:rPr lang="en-US" dirty="0"/>
              <a:t>-models (from </a:t>
            </a:r>
            <a:r>
              <a:rPr lang="en-US" dirty="0">
                <a:hlinkClick r:id="rId2"/>
              </a:rPr>
              <a:t>https://github.com/tensorflow/models</a:t>
            </a:r>
            <a:r>
              <a:rPr lang="en-US" dirty="0"/>
              <a:t>) are for tensroflow1.x, while 2.0 may some problems.</a:t>
            </a:r>
          </a:p>
          <a:p>
            <a:r>
              <a:rPr lang="en-US" dirty="0"/>
              <a:t>You can select your version by tensor</a:t>
            </a:r>
          </a:p>
          <a:p>
            <a:r>
              <a:rPr lang="en-US" dirty="0"/>
              <a:t>&gt;</a:t>
            </a:r>
            <a:r>
              <a:rPr lang="en-US" dirty="0" err="1"/>
              <a:t>conda</a:t>
            </a:r>
            <a:r>
              <a:rPr lang="en-US" dirty="0"/>
              <a:t> install </a:t>
            </a:r>
            <a:r>
              <a:rPr lang="en-US" dirty="0" err="1"/>
              <a:t>tensorflow</a:t>
            </a:r>
            <a:r>
              <a:rPr lang="en-US" dirty="0"/>
              <a:t>==1.15 # good for </a:t>
            </a:r>
            <a:r>
              <a:rPr lang="en-US" dirty="0" err="1"/>
              <a:t>cpu</a:t>
            </a:r>
            <a:r>
              <a:rPr lang="en-US" dirty="0"/>
              <a:t> only</a:t>
            </a:r>
          </a:p>
          <a:p>
            <a:r>
              <a:rPr lang="en-US" dirty="0"/>
              <a:t>Test your versions after installation: </a:t>
            </a:r>
          </a:p>
          <a:p>
            <a:r>
              <a:rPr lang="en-US" sz="2000" dirty="0"/>
              <a:t>Tensor-flow version used</a:t>
            </a:r>
          </a:p>
          <a:p>
            <a:pPr lvl="1"/>
            <a:r>
              <a:rPr lang="en-US" sz="1800" dirty="0" err="1"/>
              <a:t>conda</a:t>
            </a:r>
            <a:r>
              <a:rPr lang="en-US" sz="1800" dirty="0"/>
              <a:t>&gt;python -c 'import </a:t>
            </a:r>
            <a:r>
              <a:rPr lang="en-US" sz="1800" dirty="0" err="1"/>
              <a:t>tensorflow</a:t>
            </a:r>
            <a:r>
              <a:rPr lang="en-US" sz="1800" dirty="0"/>
              <a:t> as </a:t>
            </a:r>
            <a:r>
              <a:rPr lang="en-US" sz="1800" dirty="0" err="1"/>
              <a:t>tf</a:t>
            </a:r>
            <a:r>
              <a:rPr lang="en-US" sz="1800" dirty="0"/>
              <a:t>; print(</a:t>
            </a:r>
            <a:r>
              <a:rPr lang="en-US" sz="1800" dirty="0" err="1"/>
              <a:t>tf</a:t>
            </a:r>
            <a:r>
              <a:rPr lang="en-US" sz="1800" dirty="0"/>
              <a:t>.__version</a:t>
            </a:r>
            <a:r>
              <a:rPr lang="en-US" sz="2000" dirty="0"/>
              <a:t>__)'</a:t>
            </a:r>
          </a:p>
          <a:p>
            <a:pPr lvl="1"/>
            <a:r>
              <a:rPr lang="en-US" sz="1800" dirty="0"/>
              <a:t>1.13.1</a:t>
            </a:r>
          </a:p>
          <a:p>
            <a:r>
              <a:rPr lang="en-US" sz="2000" dirty="0" err="1"/>
              <a:t>conda</a:t>
            </a:r>
            <a:r>
              <a:rPr lang="en-US" sz="2000" dirty="0"/>
              <a:t>&gt;python  --version</a:t>
            </a:r>
          </a:p>
          <a:p>
            <a:pPr lvl="1"/>
            <a:r>
              <a:rPr lang="en-US" sz="1800" dirty="0"/>
              <a:t>Python 3.7.3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CNN. g.2c2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D4BF6-B8D8-4707-A332-D19C844A9267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40085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</a:t>
            </a:r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Installation</a:t>
            </a:r>
          </a:p>
          <a:p>
            <a:r>
              <a:rPr lang="en-US" dirty="0"/>
              <a:t>Tutorials: </a:t>
            </a:r>
            <a:r>
              <a:rPr lang="en-US" dirty="0">
                <a:hlinkClick r:id="rId2"/>
              </a:rPr>
              <a:t>https://www.tensorflow.org/tutorials</a:t>
            </a:r>
            <a:endParaRPr lang="en-US" dirty="0"/>
          </a:p>
          <a:p>
            <a:pPr lvl="1"/>
            <a:r>
              <a:rPr lang="en-US" dirty="0"/>
              <a:t>Tf-test1: </a:t>
            </a:r>
            <a:r>
              <a:rPr lang="en-US" dirty="0" err="1"/>
              <a:t>mnist</a:t>
            </a:r>
            <a:r>
              <a:rPr lang="en-US" dirty="0"/>
              <a:t>, Optical Character recognition OCR </a:t>
            </a:r>
          </a:p>
          <a:p>
            <a:pPr lvl="1"/>
            <a:r>
              <a:rPr lang="en-US" dirty="0"/>
              <a:t>Tf-test2: </a:t>
            </a:r>
            <a:r>
              <a:rPr lang="en-US" dirty="0" err="1"/>
              <a:t>imagenet</a:t>
            </a:r>
            <a:r>
              <a:rPr lang="en-US" dirty="0"/>
              <a:t>, , object recognition demo</a:t>
            </a:r>
          </a:p>
          <a:p>
            <a:pPr lvl="1"/>
            <a:r>
              <a:rPr lang="en-US" dirty="0"/>
              <a:t>Tf-test2: </a:t>
            </a:r>
            <a:r>
              <a:rPr lang="en-US" dirty="0" err="1"/>
              <a:t>alexnet</a:t>
            </a:r>
            <a:r>
              <a:rPr lang="en-US" dirty="0"/>
              <a:t>, CNN, 1000-object recognition</a:t>
            </a:r>
          </a:p>
          <a:p>
            <a:pPr lvl="1"/>
            <a:r>
              <a:rPr lang="en-US" dirty="0"/>
              <a:t>Tf-test3: cifar10, object recognition of 10 classes</a:t>
            </a:r>
          </a:p>
          <a:p>
            <a:r>
              <a:rPr lang="en-US">
                <a:hlinkClick r:id="rId3"/>
              </a:rPr>
              <a:t>https://www.tensorflow.org/tutorials/images/transfer_learning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CNN. g.2c2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D4BF6-B8D8-4707-A332-D19C844A9267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5974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Installation: </a:t>
            </a:r>
            <a:r>
              <a:rPr lang="en-US" dirty="0">
                <a:hlinkClick r:id="rId2"/>
              </a:rPr>
              <a:t>https://www.tensorflow.org/install</a:t>
            </a:r>
            <a:endParaRPr lang="en-US" dirty="0"/>
          </a:p>
          <a:p>
            <a:r>
              <a:rPr lang="en-US" dirty="0"/>
              <a:t>Tutorial: </a:t>
            </a:r>
            <a:r>
              <a:rPr lang="en-US" dirty="0">
                <a:hlinkClick r:id="rId3"/>
              </a:rPr>
              <a:t>https://www.tensorflow.org/tutorials</a:t>
            </a:r>
            <a:endParaRPr lang="en-US" dirty="0"/>
          </a:p>
          <a:p>
            <a:r>
              <a:rPr lang="en-US" dirty="0"/>
              <a:t>See tutorials of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https://github.com/tensorflow/models</a:t>
            </a:r>
            <a:endParaRPr lang="en-US" dirty="0"/>
          </a:p>
          <a:p>
            <a:pPr lvl="1"/>
            <a:r>
              <a:rPr lang="en-US" dirty="0"/>
              <a:t>\</a:t>
            </a:r>
            <a:r>
              <a:rPr lang="en-US" dirty="0" err="1"/>
              <a:t>Tensorflow</a:t>
            </a:r>
            <a:r>
              <a:rPr lang="en-US" dirty="0"/>
              <a:t>\models\tutorials\image</a:t>
            </a:r>
          </a:p>
          <a:p>
            <a:pPr lvl="1"/>
            <a:r>
              <a:rPr lang="en-US" dirty="0" err="1"/>
              <a:t>alexnet</a:t>
            </a:r>
            <a:endParaRPr lang="en-US" dirty="0"/>
          </a:p>
          <a:p>
            <a:pPr lvl="1"/>
            <a:r>
              <a:rPr lang="en-US" dirty="0"/>
              <a:t>cifar10</a:t>
            </a:r>
          </a:p>
          <a:p>
            <a:pPr lvl="1"/>
            <a:r>
              <a:rPr lang="en-US" dirty="0"/>
              <a:t>cifar10_estimator</a:t>
            </a:r>
          </a:p>
          <a:p>
            <a:pPr lvl="1"/>
            <a:r>
              <a:rPr lang="en-US" dirty="0" err="1"/>
              <a:t>imagenet</a:t>
            </a:r>
            <a:endParaRPr lang="en-US" dirty="0"/>
          </a:p>
          <a:p>
            <a:pPr lvl="1"/>
            <a:r>
              <a:rPr lang="en-US" dirty="0" err="1"/>
              <a:t>mnist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CNN. g.2c2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D4BF6-B8D8-4707-A332-D19C844A9267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71431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Specific installation for We use win10, anaconda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Installation instructions: </a:t>
            </a:r>
          </a:p>
          <a:p>
            <a:r>
              <a:rPr lang="en-US" dirty="0">
                <a:hlinkClick r:id="rId2"/>
              </a:rPr>
              <a:t>https://sites.google.com/site/hongslinks/tensor_windows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CNN. g.2c2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D4BF6-B8D8-4707-A332-D19C844A9267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083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Tf-test1 : </a:t>
            </a:r>
            <a:r>
              <a:rPr lang="en-US" dirty="0" err="1"/>
              <a:t>Mnist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8020051" cy="4351338"/>
          </a:xfrm>
        </p:spPr>
        <p:txBody>
          <a:bodyPr/>
          <a:lstStyle/>
          <a:p>
            <a:r>
              <a:rPr lang="en-US" dirty="0"/>
              <a:t>Tested </a:t>
            </a:r>
          </a:p>
          <a:p>
            <a:r>
              <a:rPr lang="en-US" sz="1800" dirty="0"/>
              <a:t>D:\tensorflow\models-master\tutorials\image\mnist\convolutional.py</a:t>
            </a:r>
          </a:p>
          <a:p>
            <a:r>
              <a:rPr lang="en-US" sz="1800" dirty="0" err="1"/>
              <a:t>Mnist</a:t>
            </a:r>
            <a:r>
              <a:rPr lang="en-US" sz="1800" dirty="0"/>
              <a:t> test</a:t>
            </a:r>
          </a:p>
          <a:p>
            <a:r>
              <a:rPr lang="en-US" sz="1800" dirty="0"/>
              <a:t>&gt; python convolutional.py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CNN. g.2c2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D4BF6-B8D8-4707-A332-D19C844A9267}" type="slidenum">
              <a:rPr lang="en-US" smtClean="0"/>
              <a:t>98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371725" y="3412340"/>
            <a:ext cx="5798254" cy="29546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python convolutional.py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….Step 8300 (epoch 9.66), 6.0 </a:t>
            </a:r>
            <a:r>
              <a:rPr lang="en-US" sz="1200" dirty="0" err="1"/>
              <a:t>ms</a:t>
            </a:r>
            <a:endParaRPr lang="en-US" sz="1200" dirty="0"/>
          </a:p>
          <a:p>
            <a:r>
              <a:rPr lang="en-US" sz="1200" dirty="0" err="1"/>
              <a:t>Minibatch</a:t>
            </a:r>
            <a:r>
              <a:rPr lang="en-US" sz="1200" dirty="0"/>
              <a:t> loss: 1.623, learning rate: 0.006302</a:t>
            </a:r>
          </a:p>
          <a:p>
            <a:r>
              <a:rPr lang="en-US" sz="1200" dirty="0" err="1"/>
              <a:t>Minibatch</a:t>
            </a:r>
            <a:r>
              <a:rPr lang="en-US" sz="1200" dirty="0"/>
              <a:t> error: 1.6%</a:t>
            </a:r>
          </a:p>
          <a:p>
            <a:r>
              <a:rPr lang="en-US" sz="1200" dirty="0"/>
              <a:t>Validation error: 0.8%</a:t>
            </a:r>
          </a:p>
          <a:p>
            <a:r>
              <a:rPr lang="en-US" sz="1200" dirty="0"/>
              <a:t>Step 8400 (epoch 9.77), 5.9 </a:t>
            </a:r>
            <a:r>
              <a:rPr lang="en-US" sz="1200" dirty="0" err="1"/>
              <a:t>ms</a:t>
            </a:r>
            <a:endParaRPr lang="en-US" sz="1200" dirty="0"/>
          </a:p>
          <a:p>
            <a:r>
              <a:rPr lang="en-US" sz="1200" dirty="0" err="1"/>
              <a:t>Minibatch</a:t>
            </a:r>
            <a:r>
              <a:rPr lang="en-US" sz="1200" dirty="0"/>
              <a:t> loss: 1.595, learning rate: 0.006302</a:t>
            </a:r>
          </a:p>
          <a:p>
            <a:r>
              <a:rPr lang="en-US" sz="1200" dirty="0" err="1"/>
              <a:t>Minibatch</a:t>
            </a:r>
            <a:r>
              <a:rPr lang="en-US" sz="1200" dirty="0"/>
              <a:t> error: 0.0%</a:t>
            </a:r>
          </a:p>
          <a:p>
            <a:r>
              <a:rPr lang="en-US" sz="1200" dirty="0"/>
              <a:t>Validation error: 0.8%</a:t>
            </a:r>
          </a:p>
          <a:p>
            <a:r>
              <a:rPr lang="en-US" sz="1200" dirty="0"/>
              <a:t>Step 8500 (epoch 9.89), 5.8 </a:t>
            </a:r>
            <a:r>
              <a:rPr lang="en-US" sz="1200" dirty="0" err="1"/>
              <a:t>ms</a:t>
            </a:r>
            <a:endParaRPr lang="en-US" sz="1200" dirty="0"/>
          </a:p>
          <a:p>
            <a:r>
              <a:rPr lang="en-US" sz="1200" dirty="0" err="1"/>
              <a:t>Minibatch</a:t>
            </a:r>
            <a:r>
              <a:rPr lang="en-US" sz="1200" dirty="0"/>
              <a:t> loss: 1.596, learning rate: 0.006302</a:t>
            </a:r>
          </a:p>
          <a:p>
            <a:r>
              <a:rPr lang="en-US" sz="1200" dirty="0" err="1"/>
              <a:t>Minibatch</a:t>
            </a:r>
            <a:r>
              <a:rPr lang="en-US" sz="1200" dirty="0"/>
              <a:t> error: 0.0%</a:t>
            </a:r>
          </a:p>
          <a:p>
            <a:r>
              <a:rPr lang="en-US" sz="1200" dirty="0"/>
              <a:t>Validation error: 0.9%</a:t>
            </a:r>
          </a:p>
          <a:p>
            <a:r>
              <a:rPr lang="en-US" sz="1200" dirty="0"/>
              <a:t>Test error: 0.8%</a:t>
            </a:r>
          </a:p>
          <a:p>
            <a:r>
              <a:rPr lang="en-US" sz="1200" dirty="0"/>
              <a:t>(</a:t>
            </a:r>
            <a:r>
              <a:rPr lang="en-US" sz="1200" dirty="0" err="1"/>
              <a:t>tf-gpu</a:t>
            </a:r>
            <a:r>
              <a:rPr lang="en-US" sz="1200" dirty="0"/>
              <a:t>) PS D:\tensorflow\models-master\tutorials\image\mnist&gt; python convolutional.py</a:t>
            </a:r>
          </a:p>
        </p:txBody>
      </p:sp>
    </p:spTree>
    <p:extLst>
      <p:ext uri="{BB962C8B-B14F-4D97-AF65-F5344CB8AC3E}">
        <p14:creationId xmlns:p14="http://schemas.microsoft.com/office/powerpoint/2010/main" val="31264816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976" y="377072"/>
            <a:ext cx="7886700" cy="253710"/>
          </a:xfrm>
        </p:spPr>
        <p:txBody>
          <a:bodyPr>
            <a:noAutofit/>
          </a:bodyPr>
          <a:lstStyle/>
          <a:p>
            <a:r>
              <a:rPr lang="en-US" sz="1600" dirty="0"/>
              <a:t>MNIST simple </a:t>
            </a:r>
            <a:r>
              <a:rPr lang="en-US" sz="1600" dirty="0" err="1"/>
              <a:t>experiment:'''Trains</a:t>
            </a:r>
            <a:r>
              <a:rPr lang="en-US" sz="1600" dirty="0"/>
              <a:t> a simple </a:t>
            </a:r>
            <a:r>
              <a:rPr lang="en-US" sz="1600" dirty="0" err="1"/>
              <a:t>convnet</a:t>
            </a:r>
            <a:r>
              <a:rPr lang="en-US" sz="1600" dirty="0"/>
              <a:t> on the MNIST dataset.</a:t>
            </a:r>
            <a:br>
              <a:rPr lang="en-US" sz="1600" dirty="0"/>
            </a:br>
            <a:r>
              <a:rPr lang="en-US" sz="1600" dirty="0"/>
              <a:t>Gets to 99.25% test accuracy after 12 epochs,(there is still a lot of margin for parameter tuning). 16 seconds per epoch on a GRID K520 GPU.'''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91167" y="6083400"/>
            <a:ext cx="369941" cy="352821"/>
          </a:xfrm>
        </p:spPr>
        <p:txBody>
          <a:bodyPr>
            <a:noAutofit/>
          </a:bodyPr>
          <a:lstStyle/>
          <a:p>
            <a:r>
              <a:rPr lang="en-US" sz="1050" dirty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CNN. g.2c2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D4BF6-B8D8-4707-A332-D19C844A9267}" type="slidenum">
              <a:rPr lang="en-US" smtClean="0"/>
              <a:t>99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542457" y="302359"/>
            <a:ext cx="3601543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  <a:p>
            <a:r>
              <a:rPr lang="en-US" sz="1200" dirty="0" err="1"/>
              <a:t>x_train</a:t>
            </a:r>
            <a:r>
              <a:rPr lang="en-US" sz="1200" dirty="0"/>
              <a:t> = </a:t>
            </a:r>
            <a:r>
              <a:rPr lang="en-US" sz="1200" dirty="0" err="1"/>
              <a:t>x_train.astype</a:t>
            </a:r>
            <a:r>
              <a:rPr lang="en-US" sz="1200" dirty="0"/>
              <a:t>('float32')</a:t>
            </a:r>
          </a:p>
          <a:p>
            <a:r>
              <a:rPr lang="en-US" sz="1200" dirty="0" err="1"/>
              <a:t>x_test</a:t>
            </a:r>
            <a:r>
              <a:rPr lang="en-US" sz="1200" dirty="0"/>
              <a:t> = </a:t>
            </a:r>
            <a:r>
              <a:rPr lang="en-US" sz="1200" dirty="0" err="1"/>
              <a:t>x_test.astype</a:t>
            </a:r>
            <a:r>
              <a:rPr lang="en-US" sz="1200" dirty="0"/>
              <a:t>('float32')</a:t>
            </a:r>
          </a:p>
          <a:p>
            <a:r>
              <a:rPr lang="en-US" sz="1200" dirty="0" err="1"/>
              <a:t>x_train</a:t>
            </a:r>
            <a:r>
              <a:rPr lang="en-US" sz="1200" dirty="0"/>
              <a:t> /= 255</a:t>
            </a:r>
          </a:p>
          <a:p>
            <a:r>
              <a:rPr lang="en-US" sz="1200" dirty="0" err="1"/>
              <a:t>x_test</a:t>
            </a:r>
            <a:r>
              <a:rPr lang="en-US" sz="1200" dirty="0"/>
              <a:t> /= 255</a:t>
            </a:r>
          </a:p>
          <a:p>
            <a:r>
              <a:rPr lang="en-US" sz="1200" dirty="0"/>
              <a:t>print('</a:t>
            </a:r>
            <a:r>
              <a:rPr lang="en-US" sz="1200" dirty="0" err="1"/>
              <a:t>x_train</a:t>
            </a:r>
            <a:r>
              <a:rPr lang="en-US" sz="1200" dirty="0"/>
              <a:t> shape:', </a:t>
            </a:r>
            <a:r>
              <a:rPr lang="en-US" sz="1200" dirty="0" err="1"/>
              <a:t>x_train.shape</a:t>
            </a:r>
            <a:r>
              <a:rPr lang="en-US" sz="1200" dirty="0"/>
              <a:t>)</a:t>
            </a:r>
          </a:p>
          <a:p>
            <a:r>
              <a:rPr lang="en-US" sz="1200" dirty="0"/>
              <a:t>print(</a:t>
            </a:r>
            <a:r>
              <a:rPr lang="en-US" sz="1200" dirty="0" err="1"/>
              <a:t>x_train.shape</a:t>
            </a:r>
            <a:r>
              <a:rPr lang="en-US" sz="1200" dirty="0"/>
              <a:t>[0], 'train samples')</a:t>
            </a:r>
          </a:p>
          <a:p>
            <a:r>
              <a:rPr lang="en-US" sz="1200" dirty="0"/>
              <a:t>print(</a:t>
            </a:r>
            <a:r>
              <a:rPr lang="en-US" sz="1200" dirty="0" err="1"/>
              <a:t>x_test.shape</a:t>
            </a:r>
            <a:r>
              <a:rPr lang="en-US" sz="1200" dirty="0"/>
              <a:t>[0], 'test samples')</a:t>
            </a:r>
          </a:p>
          <a:p>
            <a:r>
              <a:rPr lang="en-US" sz="1200" dirty="0"/>
              <a:t># convert class vectors to binary class matrices</a:t>
            </a:r>
          </a:p>
          <a:p>
            <a:r>
              <a:rPr lang="en-US" sz="1200" dirty="0" err="1"/>
              <a:t>y_train</a:t>
            </a:r>
            <a:r>
              <a:rPr lang="en-US" sz="1200" dirty="0"/>
              <a:t> = </a:t>
            </a:r>
            <a:r>
              <a:rPr lang="en-US" sz="1200" dirty="0" err="1"/>
              <a:t>keras.utils.to_categorical</a:t>
            </a:r>
            <a:r>
              <a:rPr lang="en-US" sz="1200" dirty="0"/>
              <a:t>(</a:t>
            </a:r>
            <a:r>
              <a:rPr lang="en-US" sz="1200" dirty="0" err="1"/>
              <a:t>y_train</a:t>
            </a:r>
            <a:r>
              <a:rPr lang="en-US" sz="1200" dirty="0"/>
              <a:t>, </a:t>
            </a:r>
            <a:r>
              <a:rPr lang="en-US" sz="1200" dirty="0" err="1"/>
              <a:t>num_classes</a:t>
            </a:r>
            <a:r>
              <a:rPr lang="en-US" sz="1200" dirty="0"/>
              <a:t>)</a:t>
            </a:r>
          </a:p>
          <a:p>
            <a:r>
              <a:rPr lang="en-US" sz="1200" dirty="0" err="1"/>
              <a:t>y_test</a:t>
            </a:r>
            <a:r>
              <a:rPr lang="en-US" sz="1200" dirty="0"/>
              <a:t> = </a:t>
            </a:r>
            <a:r>
              <a:rPr lang="en-US" sz="1200" dirty="0" err="1"/>
              <a:t>keras.utils.to_categorical</a:t>
            </a:r>
            <a:r>
              <a:rPr lang="en-US" sz="1200" dirty="0"/>
              <a:t>(</a:t>
            </a:r>
            <a:r>
              <a:rPr lang="en-US" sz="1200" dirty="0" err="1"/>
              <a:t>y_test</a:t>
            </a:r>
            <a:r>
              <a:rPr lang="en-US" sz="1200" dirty="0"/>
              <a:t>, </a:t>
            </a:r>
            <a:r>
              <a:rPr lang="en-US" sz="1200" dirty="0" err="1"/>
              <a:t>num_classes</a:t>
            </a:r>
            <a:r>
              <a:rPr lang="en-US" sz="1200" dirty="0"/>
              <a:t>)</a:t>
            </a:r>
          </a:p>
          <a:p>
            <a:r>
              <a:rPr lang="en-US" sz="1200" dirty="0"/>
              <a:t>model = Sequential()</a:t>
            </a:r>
          </a:p>
          <a:p>
            <a:r>
              <a:rPr lang="en-US" sz="1200" dirty="0" err="1"/>
              <a:t>model.add</a:t>
            </a:r>
            <a:r>
              <a:rPr lang="en-US" sz="1200" dirty="0"/>
              <a:t>(Conv2D(32, </a:t>
            </a:r>
            <a:r>
              <a:rPr lang="en-US" sz="1200" dirty="0" err="1"/>
              <a:t>kernel_size</a:t>
            </a:r>
            <a:r>
              <a:rPr lang="en-US" sz="1200" dirty="0"/>
              <a:t>=(3, 3),</a:t>
            </a:r>
          </a:p>
          <a:p>
            <a:r>
              <a:rPr lang="en-US" sz="1200" dirty="0"/>
              <a:t>                 activation='</a:t>
            </a:r>
            <a:r>
              <a:rPr lang="en-US" sz="1200" dirty="0" err="1"/>
              <a:t>relu</a:t>
            </a:r>
            <a:r>
              <a:rPr lang="en-US" sz="1200" dirty="0"/>
              <a:t>',</a:t>
            </a:r>
          </a:p>
          <a:p>
            <a:r>
              <a:rPr lang="en-US" sz="1200" dirty="0"/>
              <a:t>                 </a:t>
            </a:r>
            <a:r>
              <a:rPr lang="en-US" sz="1200" dirty="0" err="1"/>
              <a:t>input_shape</a:t>
            </a:r>
            <a:r>
              <a:rPr lang="en-US" sz="1200" dirty="0"/>
              <a:t>=</a:t>
            </a:r>
            <a:r>
              <a:rPr lang="en-US" sz="1200" dirty="0" err="1"/>
              <a:t>input_shape</a:t>
            </a:r>
            <a:r>
              <a:rPr lang="en-US" sz="1200" dirty="0"/>
              <a:t>))</a:t>
            </a:r>
          </a:p>
          <a:p>
            <a:r>
              <a:rPr lang="en-US" sz="1200" dirty="0" err="1"/>
              <a:t>model.add</a:t>
            </a:r>
            <a:r>
              <a:rPr lang="en-US" sz="1200" dirty="0"/>
              <a:t>(Conv2D(64, (3, 3), activation='</a:t>
            </a:r>
            <a:r>
              <a:rPr lang="en-US" sz="1200" dirty="0" err="1"/>
              <a:t>relu</a:t>
            </a:r>
            <a:r>
              <a:rPr lang="en-US" sz="1200" dirty="0"/>
              <a:t>'))</a:t>
            </a:r>
          </a:p>
          <a:p>
            <a:r>
              <a:rPr lang="en-US" sz="1200" dirty="0" err="1"/>
              <a:t>model.add</a:t>
            </a:r>
            <a:r>
              <a:rPr lang="en-US" sz="1200" dirty="0"/>
              <a:t>(MaxPooling2D(</a:t>
            </a:r>
            <a:r>
              <a:rPr lang="en-US" sz="1200" dirty="0" err="1"/>
              <a:t>pool_size</a:t>
            </a:r>
            <a:r>
              <a:rPr lang="en-US" sz="1200" dirty="0"/>
              <a:t>=(2, 2)))</a:t>
            </a:r>
          </a:p>
          <a:p>
            <a:r>
              <a:rPr lang="en-US" sz="1200" dirty="0" err="1"/>
              <a:t>model.add</a:t>
            </a:r>
            <a:r>
              <a:rPr lang="en-US" sz="1200" dirty="0"/>
              <a:t>(Dropout(0.25))</a:t>
            </a:r>
          </a:p>
          <a:p>
            <a:r>
              <a:rPr lang="en-US" sz="1200" dirty="0" err="1"/>
              <a:t>model.add</a:t>
            </a:r>
            <a:r>
              <a:rPr lang="en-US" sz="1200" dirty="0"/>
              <a:t>(Flatten())</a:t>
            </a:r>
          </a:p>
          <a:p>
            <a:r>
              <a:rPr lang="en-US" sz="1200" dirty="0" err="1"/>
              <a:t>model.add</a:t>
            </a:r>
            <a:r>
              <a:rPr lang="en-US" sz="1200" dirty="0"/>
              <a:t>(Dense(128, activation='</a:t>
            </a:r>
            <a:r>
              <a:rPr lang="en-US" sz="1200" dirty="0" err="1"/>
              <a:t>relu</a:t>
            </a:r>
            <a:r>
              <a:rPr lang="en-US" sz="1200" dirty="0"/>
              <a:t>'))</a:t>
            </a:r>
          </a:p>
          <a:p>
            <a:r>
              <a:rPr lang="en-US" sz="1200" dirty="0" err="1"/>
              <a:t>model.add</a:t>
            </a:r>
            <a:r>
              <a:rPr lang="en-US" sz="1200" dirty="0"/>
              <a:t>(Dropout(0.5))</a:t>
            </a:r>
          </a:p>
          <a:p>
            <a:r>
              <a:rPr lang="en-US" sz="1200" dirty="0" err="1"/>
              <a:t>model.add</a:t>
            </a:r>
            <a:r>
              <a:rPr lang="en-US" sz="1200" dirty="0"/>
              <a:t>(Dense(</a:t>
            </a:r>
            <a:r>
              <a:rPr lang="en-US" sz="1200" dirty="0" err="1"/>
              <a:t>num_classes</a:t>
            </a:r>
            <a:r>
              <a:rPr lang="en-US" sz="1200" dirty="0"/>
              <a:t>, activation='</a:t>
            </a:r>
            <a:r>
              <a:rPr lang="en-US" sz="1200" dirty="0" err="1"/>
              <a:t>softmax</a:t>
            </a:r>
            <a:r>
              <a:rPr lang="en-US" sz="1200" dirty="0"/>
              <a:t>'))</a:t>
            </a:r>
          </a:p>
          <a:p>
            <a:r>
              <a:rPr lang="en-US" sz="1200" dirty="0" err="1"/>
              <a:t>model.compile</a:t>
            </a:r>
            <a:r>
              <a:rPr lang="en-US" sz="1200" dirty="0"/>
              <a:t>(loss=</a:t>
            </a:r>
            <a:r>
              <a:rPr lang="en-US" sz="1200" dirty="0" err="1"/>
              <a:t>keras.losses.categorical_crossentropy</a:t>
            </a:r>
            <a:r>
              <a:rPr lang="en-US" sz="1200" dirty="0"/>
              <a:t>,</a:t>
            </a:r>
          </a:p>
          <a:p>
            <a:r>
              <a:rPr lang="en-US" sz="1200" dirty="0"/>
              <a:t>              optimizer=</a:t>
            </a:r>
            <a:r>
              <a:rPr lang="en-US" sz="1200" dirty="0" err="1"/>
              <a:t>keras.optimizers.Adadelta</a:t>
            </a:r>
            <a:r>
              <a:rPr lang="en-US" sz="1200" dirty="0"/>
              <a:t>(),</a:t>
            </a:r>
          </a:p>
          <a:p>
            <a:r>
              <a:rPr lang="en-US" sz="1200" dirty="0"/>
              <a:t>              metrics=['accuracy'])</a:t>
            </a:r>
          </a:p>
          <a:p>
            <a:r>
              <a:rPr lang="en-US" sz="1200" dirty="0" err="1"/>
              <a:t>model.fit</a:t>
            </a:r>
            <a:r>
              <a:rPr lang="en-US" sz="1200" dirty="0"/>
              <a:t>(</a:t>
            </a:r>
            <a:r>
              <a:rPr lang="en-US" sz="1200" dirty="0" err="1"/>
              <a:t>x_train</a:t>
            </a:r>
            <a:r>
              <a:rPr lang="en-US" sz="1200" dirty="0"/>
              <a:t>, </a:t>
            </a:r>
            <a:r>
              <a:rPr lang="en-US" sz="1200" dirty="0" err="1"/>
              <a:t>y_train</a:t>
            </a:r>
            <a:r>
              <a:rPr lang="en-US" sz="1200" dirty="0"/>
              <a:t>,</a:t>
            </a:r>
          </a:p>
          <a:p>
            <a:r>
              <a:rPr lang="en-US" sz="1200" dirty="0"/>
              <a:t>          </a:t>
            </a:r>
            <a:r>
              <a:rPr lang="en-US" sz="1200" dirty="0" err="1"/>
              <a:t>batch_size</a:t>
            </a:r>
            <a:r>
              <a:rPr lang="en-US" sz="1200" dirty="0"/>
              <a:t>=</a:t>
            </a:r>
            <a:r>
              <a:rPr lang="en-US" sz="1200" dirty="0" err="1"/>
              <a:t>batch_size</a:t>
            </a:r>
            <a:r>
              <a:rPr lang="en-US" sz="1200" dirty="0"/>
              <a:t>,</a:t>
            </a:r>
          </a:p>
          <a:p>
            <a:r>
              <a:rPr lang="en-US" sz="1200" dirty="0"/>
              <a:t>          epochs=epochs,</a:t>
            </a:r>
          </a:p>
          <a:p>
            <a:r>
              <a:rPr lang="en-US" sz="1200" dirty="0"/>
              <a:t>          verbose=1,</a:t>
            </a:r>
          </a:p>
          <a:p>
            <a:r>
              <a:rPr lang="en-US" sz="1200" dirty="0"/>
              <a:t>          </a:t>
            </a:r>
            <a:r>
              <a:rPr lang="en-US" sz="1200" dirty="0" err="1"/>
              <a:t>validation_data</a:t>
            </a:r>
            <a:r>
              <a:rPr lang="en-US" sz="1200" dirty="0"/>
              <a:t>=(</a:t>
            </a:r>
            <a:r>
              <a:rPr lang="en-US" sz="1200" dirty="0" err="1"/>
              <a:t>x_test</a:t>
            </a:r>
            <a:r>
              <a:rPr lang="en-US" sz="1200" dirty="0"/>
              <a:t>, </a:t>
            </a:r>
            <a:r>
              <a:rPr lang="en-US" sz="1200" dirty="0" err="1"/>
              <a:t>y_test</a:t>
            </a:r>
            <a:r>
              <a:rPr lang="en-US" sz="1200" dirty="0"/>
              <a:t>))</a:t>
            </a:r>
          </a:p>
          <a:p>
            <a:r>
              <a:rPr lang="en-US" sz="1200" dirty="0"/>
              <a:t>score = </a:t>
            </a:r>
            <a:r>
              <a:rPr lang="en-US" sz="1200" dirty="0" err="1"/>
              <a:t>model.evaluate</a:t>
            </a:r>
            <a:r>
              <a:rPr lang="en-US" sz="1200" dirty="0"/>
              <a:t>(</a:t>
            </a:r>
            <a:r>
              <a:rPr lang="en-US" sz="1200" dirty="0" err="1"/>
              <a:t>x_test</a:t>
            </a:r>
            <a:r>
              <a:rPr lang="en-US" sz="1200" dirty="0"/>
              <a:t>, </a:t>
            </a:r>
            <a:r>
              <a:rPr lang="en-US" sz="1200" dirty="0" err="1"/>
              <a:t>y_test</a:t>
            </a:r>
            <a:r>
              <a:rPr lang="en-US" sz="1200" dirty="0"/>
              <a:t>, verbose=0)</a:t>
            </a:r>
          </a:p>
          <a:p>
            <a:r>
              <a:rPr lang="en-US" sz="1200" dirty="0"/>
              <a:t>print('Test loss:', score[0])</a:t>
            </a:r>
          </a:p>
          <a:p>
            <a:r>
              <a:rPr lang="en-US" sz="1200" dirty="0"/>
              <a:t>print('Test accuracy:', score[1])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2271" y="813949"/>
            <a:ext cx="5164427" cy="5047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from __future__ import </a:t>
            </a:r>
            <a:r>
              <a:rPr lang="en-US" sz="1400" dirty="0" err="1"/>
              <a:t>print_function</a:t>
            </a:r>
            <a:endParaRPr lang="en-US" sz="1400" dirty="0"/>
          </a:p>
          <a:p>
            <a:r>
              <a:rPr lang="en-US" sz="1400" dirty="0"/>
              <a:t>import </a:t>
            </a:r>
            <a:r>
              <a:rPr lang="en-US" sz="1400" dirty="0" err="1"/>
              <a:t>tensorflow.keras</a:t>
            </a:r>
            <a:r>
              <a:rPr lang="en-US" sz="1400" dirty="0"/>
              <a:t> as </a:t>
            </a:r>
            <a:r>
              <a:rPr lang="en-US" sz="1400" dirty="0" err="1"/>
              <a:t>keras</a:t>
            </a:r>
            <a:endParaRPr lang="en-US" sz="1400" dirty="0"/>
          </a:p>
          <a:p>
            <a:r>
              <a:rPr lang="en-US" sz="1400" dirty="0"/>
              <a:t>from </a:t>
            </a:r>
            <a:r>
              <a:rPr lang="en-US" sz="1400" dirty="0" err="1"/>
              <a:t>tensorflow.keras.datasets</a:t>
            </a:r>
            <a:r>
              <a:rPr lang="en-US" sz="1400" dirty="0"/>
              <a:t> import </a:t>
            </a:r>
            <a:r>
              <a:rPr lang="en-US" sz="1400" dirty="0" err="1"/>
              <a:t>mnist</a:t>
            </a:r>
            <a:endParaRPr lang="en-US" sz="1400" dirty="0"/>
          </a:p>
          <a:p>
            <a:r>
              <a:rPr lang="en-US" sz="1400" dirty="0"/>
              <a:t>from </a:t>
            </a:r>
            <a:r>
              <a:rPr lang="en-US" sz="1400" dirty="0" err="1"/>
              <a:t>tensorflow.keras.models</a:t>
            </a:r>
            <a:r>
              <a:rPr lang="en-US" sz="1400" dirty="0"/>
              <a:t> import Sequential</a:t>
            </a:r>
          </a:p>
          <a:p>
            <a:r>
              <a:rPr lang="en-US" sz="1400" dirty="0"/>
              <a:t>from </a:t>
            </a:r>
            <a:r>
              <a:rPr lang="en-US" sz="1400" dirty="0" err="1"/>
              <a:t>tensorflow.keras.layers</a:t>
            </a:r>
            <a:r>
              <a:rPr lang="en-US" sz="1400" dirty="0"/>
              <a:t> import Dense, Dropout, Flatten</a:t>
            </a:r>
          </a:p>
          <a:p>
            <a:r>
              <a:rPr lang="en-US" sz="1400" dirty="0"/>
              <a:t>from </a:t>
            </a:r>
            <a:r>
              <a:rPr lang="en-US" sz="1400" dirty="0" err="1"/>
              <a:t>tensorflow.keras.layers</a:t>
            </a:r>
            <a:r>
              <a:rPr lang="en-US" sz="1400" dirty="0"/>
              <a:t> import Conv2D, MaxPooling2D</a:t>
            </a:r>
          </a:p>
          <a:p>
            <a:r>
              <a:rPr lang="en-US" sz="1400" dirty="0"/>
              <a:t>from </a:t>
            </a:r>
            <a:r>
              <a:rPr lang="en-US" sz="1400" dirty="0" err="1"/>
              <a:t>tensorflow.keras</a:t>
            </a:r>
            <a:r>
              <a:rPr lang="en-US" sz="1400" dirty="0"/>
              <a:t> import backend as K</a:t>
            </a:r>
          </a:p>
          <a:p>
            <a:r>
              <a:rPr lang="en-US" sz="1400" dirty="0" err="1"/>
              <a:t>batch_size</a:t>
            </a:r>
            <a:r>
              <a:rPr lang="en-US" sz="1400" dirty="0"/>
              <a:t> = 128</a:t>
            </a:r>
          </a:p>
          <a:p>
            <a:r>
              <a:rPr lang="en-US" sz="1400" dirty="0" err="1"/>
              <a:t>num_classes</a:t>
            </a:r>
            <a:r>
              <a:rPr lang="en-US" sz="1400" dirty="0"/>
              <a:t> = 10</a:t>
            </a:r>
          </a:p>
          <a:p>
            <a:r>
              <a:rPr lang="en-US" sz="1400" dirty="0"/>
              <a:t>epochs = 12</a:t>
            </a:r>
          </a:p>
          <a:p>
            <a:r>
              <a:rPr lang="en-US" sz="1400" dirty="0"/>
              <a:t># input image dimensions</a:t>
            </a:r>
          </a:p>
          <a:p>
            <a:r>
              <a:rPr lang="en-US" sz="1400" dirty="0" err="1"/>
              <a:t>img_rows</a:t>
            </a:r>
            <a:r>
              <a:rPr lang="en-US" sz="1400" dirty="0"/>
              <a:t>, </a:t>
            </a:r>
            <a:r>
              <a:rPr lang="en-US" sz="1400" dirty="0" err="1"/>
              <a:t>img_cols</a:t>
            </a:r>
            <a:r>
              <a:rPr lang="en-US" sz="1400" dirty="0"/>
              <a:t> = 28, 28</a:t>
            </a:r>
          </a:p>
          <a:p>
            <a:r>
              <a:rPr lang="en-US" sz="1400" dirty="0"/>
              <a:t># the data, split between train and test sets</a:t>
            </a:r>
          </a:p>
          <a:p>
            <a:r>
              <a:rPr lang="en-US" sz="1400" dirty="0"/>
              <a:t>(</a:t>
            </a:r>
            <a:r>
              <a:rPr lang="en-US" sz="1400" dirty="0" err="1"/>
              <a:t>x_train</a:t>
            </a:r>
            <a:r>
              <a:rPr lang="en-US" sz="1400" dirty="0"/>
              <a:t>, </a:t>
            </a:r>
            <a:r>
              <a:rPr lang="en-US" sz="1400" dirty="0" err="1"/>
              <a:t>y_train</a:t>
            </a:r>
            <a:r>
              <a:rPr lang="en-US" sz="1400" dirty="0"/>
              <a:t>), (</a:t>
            </a:r>
            <a:r>
              <a:rPr lang="en-US" sz="1400" dirty="0" err="1"/>
              <a:t>x_test</a:t>
            </a:r>
            <a:r>
              <a:rPr lang="en-US" sz="1400" dirty="0"/>
              <a:t>, </a:t>
            </a:r>
            <a:r>
              <a:rPr lang="en-US" sz="1400" dirty="0" err="1"/>
              <a:t>y_test</a:t>
            </a:r>
            <a:r>
              <a:rPr lang="en-US" sz="1400" dirty="0"/>
              <a:t>) = </a:t>
            </a:r>
            <a:r>
              <a:rPr lang="en-US" sz="1400" dirty="0" err="1"/>
              <a:t>mnist.load_data</a:t>
            </a:r>
            <a:r>
              <a:rPr lang="en-US" sz="1400" dirty="0"/>
              <a:t>()</a:t>
            </a:r>
          </a:p>
          <a:p>
            <a:r>
              <a:rPr lang="en-US" sz="1400" dirty="0"/>
              <a:t>if </a:t>
            </a:r>
            <a:r>
              <a:rPr lang="en-US" sz="1400" dirty="0" err="1"/>
              <a:t>K.image_data_format</a:t>
            </a:r>
            <a:r>
              <a:rPr lang="en-US" sz="1400" dirty="0"/>
              <a:t>() == '</a:t>
            </a:r>
            <a:r>
              <a:rPr lang="en-US" sz="1400" dirty="0" err="1"/>
              <a:t>channels_first</a:t>
            </a:r>
            <a:r>
              <a:rPr lang="en-US" sz="1400" dirty="0"/>
              <a:t>':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x_train</a:t>
            </a:r>
            <a:r>
              <a:rPr lang="en-US" sz="1400" dirty="0"/>
              <a:t> = </a:t>
            </a:r>
            <a:r>
              <a:rPr lang="en-US" sz="1400" dirty="0" err="1"/>
              <a:t>x_train.reshape</a:t>
            </a:r>
            <a:r>
              <a:rPr lang="en-US" sz="1400" dirty="0"/>
              <a:t>(</a:t>
            </a:r>
            <a:r>
              <a:rPr lang="en-US" sz="1400" dirty="0" err="1"/>
              <a:t>x_train.shape</a:t>
            </a:r>
            <a:r>
              <a:rPr lang="en-US" sz="1400" dirty="0"/>
              <a:t>[0], 1, </a:t>
            </a:r>
            <a:r>
              <a:rPr lang="en-US" sz="1400" dirty="0" err="1"/>
              <a:t>img_rows</a:t>
            </a:r>
            <a:r>
              <a:rPr lang="en-US" sz="1400" dirty="0"/>
              <a:t>, </a:t>
            </a:r>
            <a:r>
              <a:rPr lang="en-US" sz="1400" dirty="0" err="1"/>
              <a:t>img_cols</a:t>
            </a:r>
            <a:r>
              <a:rPr lang="en-US" sz="1400" dirty="0"/>
              <a:t>)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x_test</a:t>
            </a:r>
            <a:r>
              <a:rPr lang="en-US" sz="1400" dirty="0"/>
              <a:t> = </a:t>
            </a:r>
            <a:r>
              <a:rPr lang="en-US" sz="1400" dirty="0" err="1"/>
              <a:t>x_test.reshape</a:t>
            </a:r>
            <a:r>
              <a:rPr lang="en-US" sz="1400" dirty="0"/>
              <a:t>(</a:t>
            </a:r>
            <a:r>
              <a:rPr lang="en-US" sz="1400" dirty="0" err="1"/>
              <a:t>x_test.shape</a:t>
            </a:r>
            <a:r>
              <a:rPr lang="en-US" sz="1400" dirty="0"/>
              <a:t>[0], 1, </a:t>
            </a:r>
            <a:r>
              <a:rPr lang="en-US" sz="1400" dirty="0" err="1"/>
              <a:t>img_rows</a:t>
            </a:r>
            <a:r>
              <a:rPr lang="en-US" sz="1400" dirty="0"/>
              <a:t>, </a:t>
            </a:r>
            <a:r>
              <a:rPr lang="en-US" sz="1400" dirty="0" err="1"/>
              <a:t>img_cols</a:t>
            </a:r>
            <a:r>
              <a:rPr lang="en-US" sz="1400" dirty="0"/>
              <a:t>)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input_shape</a:t>
            </a:r>
            <a:r>
              <a:rPr lang="en-US" sz="1400" dirty="0"/>
              <a:t> = (1, </a:t>
            </a:r>
            <a:r>
              <a:rPr lang="en-US" sz="1400" dirty="0" err="1"/>
              <a:t>img_rows</a:t>
            </a:r>
            <a:r>
              <a:rPr lang="en-US" sz="1400" dirty="0"/>
              <a:t>, </a:t>
            </a:r>
            <a:r>
              <a:rPr lang="en-US" sz="1400" dirty="0" err="1"/>
              <a:t>img_cols</a:t>
            </a:r>
            <a:r>
              <a:rPr lang="en-US" sz="1400" dirty="0"/>
              <a:t>)</a:t>
            </a:r>
          </a:p>
          <a:p>
            <a:r>
              <a:rPr lang="en-US" sz="1400" dirty="0"/>
              <a:t>else:</a:t>
            </a:r>
          </a:p>
          <a:p>
            <a:r>
              <a:rPr lang="en-US" sz="1400" dirty="0"/>
              <a:t> </a:t>
            </a:r>
            <a:r>
              <a:rPr lang="en-US" sz="1400" dirty="0" err="1"/>
              <a:t>x_train</a:t>
            </a:r>
            <a:r>
              <a:rPr lang="en-US" sz="1400" dirty="0"/>
              <a:t> = </a:t>
            </a:r>
            <a:r>
              <a:rPr lang="en-US" sz="1400" dirty="0" err="1"/>
              <a:t>x_train.reshape</a:t>
            </a:r>
            <a:r>
              <a:rPr lang="en-US" sz="1400" dirty="0"/>
              <a:t>(</a:t>
            </a:r>
            <a:r>
              <a:rPr lang="en-US" sz="1400" dirty="0" err="1"/>
              <a:t>x_train.shape</a:t>
            </a:r>
            <a:r>
              <a:rPr lang="en-US" sz="1400" dirty="0"/>
              <a:t>[0], </a:t>
            </a:r>
            <a:r>
              <a:rPr lang="en-US" sz="1400" dirty="0" err="1"/>
              <a:t>img_rows</a:t>
            </a:r>
            <a:r>
              <a:rPr lang="en-US" sz="1400" dirty="0"/>
              <a:t>, </a:t>
            </a:r>
            <a:r>
              <a:rPr lang="en-US" sz="1400" dirty="0" err="1"/>
              <a:t>img_cols</a:t>
            </a:r>
            <a:r>
              <a:rPr lang="en-US" sz="1400" dirty="0"/>
              <a:t>, 1)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x_test</a:t>
            </a:r>
            <a:r>
              <a:rPr lang="en-US" sz="1400" dirty="0"/>
              <a:t> = </a:t>
            </a:r>
            <a:r>
              <a:rPr lang="en-US" sz="1400" dirty="0" err="1"/>
              <a:t>x_test.reshape</a:t>
            </a:r>
            <a:r>
              <a:rPr lang="en-US" sz="1400" dirty="0"/>
              <a:t>(</a:t>
            </a:r>
            <a:r>
              <a:rPr lang="en-US" sz="1400" dirty="0" err="1"/>
              <a:t>x_test.shape</a:t>
            </a:r>
            <a:r>
              <a:rPr lang="en-US" sz="1400" dirty="0"/>
              <a:t>[0], </a:t>
            </a:r>
            <a:r>
              <a:rPr lang="en-US" sz="1400" dirty="0" err="1"/>
              <a:t>img_rows</a:t>
            </a:r>
            <a:r>
              <a:rPr lang="en-US" sz="1400" dirty="0"/>
              <a:t>, </a:t>
            </a:r>
            <a:r>
              <a:rPr lang="en-US" sz="1400" dirty="0" err="1"/>
              <a:t>img_cols</a:t>
            </a:r>
            <a:r>
              <a:rPr lang="en-US" sz="1400" dirty="0"/>
              <a:t>, 1)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input_shape</a:t>
            </a:r>
            <a:r>
              <a:rPr lang="en-US" sz="1400" dirty="0"/>
              <a:t> = (</a:t>
            </a:r>
            <a:r>
              <a:rPr lang="en-US" sz="1400" dirty="0" err="1"/>
              <a:t>img_rows</a:t>
            </a:r>
            <a:r>
              <a:rPr lang="en-US" sz="1400" dirty="0"/>
              <a:t>, </a:t>
            </a:r>
            <a:r>
              <a:rPr lang="en-US" sz="1400" dirty="0" err="1"/>
              <a:t>img_cols</a:t>
            </a:r>
            <a:r>
              <a:rPr lang="en-US" sz="1400" dirty="0"/>
              <a:t>, 1)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823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11683</Words>
  <Application>Microsoft Office PowerPoint</Application>
  <PresentationFormat>On-screen Show (4:3)</PresentationFormat>
  <Paragraphs>1677</Paragraphs>
  <Slides>107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7" baseType="lpstr">
      <vt:lpstr>Arial</vt:lpstr>
      <vt:lpstr>Calibri</vt:lpstr>
      <vt:lpstr>Cambria Math</vt:lpstr>
      <vt:lpstr>Courier New</vt:lpstr>
      <vt:lpstr>Mulish</vt:lpstr>
      <vt:lpstr>Times New Roman</vt:lpstr>
      <vt:lpstr>Verdana</vt:lpstr>
      <vt:lpstr>Wingdings</vt:lpstr>
      <vt:lpstr>Office Theme</vt:lpstr>
      <vt:lpstr>公式</vt:lpstr>
      <vt:lpstr> Introduction to Convolution Neural Networks (CNN) and systems</vt:lpstr>
      <vt:lpstr>Overview</vt:lpstr>
      <vt:lpstr>Introduction</vt:lpstr>
      <vt:lpstr>Overview of this note</vt:lpstr>
      <vt:lpstr>Part A.1 Theory of CNN </vt:lpstr>
      <vt:lpstr>An example optical character recognition (OCR)</vt:lpstr>
      <vt:lpstr>The basic idea of Convolution Neural Networks CNN Same idea as Back-propagation-neural networks (BPNN) but different implementation</vt:lpstr>
      <vt:lpstr>Basic structure of CNN</vt:lpstr>
      <vt:lpstr>The basic structure</vt:lpstr>
      <vt:lpstr>Convolution (conv) layer:  Example: From the input layer to the first hidden layer</vt:lpstr>
      <vt:lpstr>Convolution (conv) layer  Idea of a feature identifier </vt:lpstr>
      <vt:lpstr>We first learn discrete (cross) correlation </vt:lpstr>
      <vt:lpstr>Discrete convolution: Correlation is more intuitive </vt:lpstr>
      <vt:lpstr>Matlab (octave) code for convolution</vt:lpstr>
      <vt:lpstr>Steps to find C(m,n)</vt:lpstr>
      <vt:lpstr>Steps continue</vt:lpstr>
      <vt:lpstr>Find all elements</vt:lpstr>
      <vt:lpstr>Worksheet 3.1</vt:lpstr>
      <vt:lpstr>Answer ws5711_3_1 </vt:lpstr>
      <vt:lpstr>Convolution (conv) layer  The curve feature in an image</vt:lpstr>
      <vt:lpstr>Convolution (conv) layer: What does it do? Convolution is implemented by correlation</vt:lpstr>
      <vt:lpstr>Exercises on CNN Exercise 1: Convolution (conv) layer. How to find the curve feature</vt:lpstr>
      <vt:lpstr>To complete the convolution layer </vt:lpstr>
      <vt:lpstr>Activation function/gradient choices</vt:lpstr>
      <vt:lpstr>Example (LeNet)</vt:lpstr>
      <vt:lpstr>Input  C1: Input to convolution</vt:lpstr>
      <vt:lpstr>Example of how one feature map is formed If you need 6 feature maps, you need 6 kernels maps (Kj=1.,,,6) and perform 6 sets of correlations(Kj,i), for j=1,,6 </vt:lpstr>
      <vt:lpstr>Example </vt:lpstr>
      <vt:lpstr>C1 S2: From convolution maps (C1) to subsampling to maps (S2)</vt:lpstr>
      <vt:lpstr>S2C3: From subsampling maps (S2) to the next convolution layer (C3)</vt:lpstr>
      <vt:lpstr>C3S4:From subsampling maps (C3) to the next convolution layer (S4)</vt:lpstr>
      <vt:lpstr>S4C5: From fully connection layer (S4) to a fully connection vector (C5), and so on</vt:lpstr>
      <vt:lpstr>Exercise2 and Demo (click image to see demo)</vt:lpstr>
      <vt:lpstr>Softmax (SM) function This is to make sure the output is a probability distributed function (value from 0 to 2)</vt:lpstr>
      <vt:lpstr>Description of the layers</vt:lpstr>
      <vt:lpstr>Subsampling (subs) </vt:lpstr>
      <vt:lpstr>Exercise 3: A small example of how the feature map is calculated</vt:lpstr>
      <vt:lpstr>Zero padding (p) in CNN</vt:lpstr>
      <vt:lpstr>How to feed one feature layer to multiple features layers</vt:lpstr>
      <vt:lpstr>PowerPoint Presentation</vt:lpstr>
      <vt:lpstr>A demo</vt:lpstr>
      <vt:lpstr>Exercise 4 and another demo</vt:lpstr>
      <vt:lpstr>Example</vt:lpstr>
      <vt:lpstr>Example: Overview of Test_example_CNN.m</vt:lpstr>
      <vt:lpstr>Architecture  example</vt:lpstr>
      <vt:lpstr>Data used in training of a neural networks</vt:lpstr>
      <vt:lpstr>Warning: How to train a neural network to avoid data over fitting</vt:lpstr>
      <vt:lpstr>Same idea from the view point of accuracy</vt:lpstr>
      <vt:lpstr>Transfer learning for deep net  (e.g. over 50 layers):  leaning using pre-trained weights</vt:lpstr>
      <vt:lpstr>How to implement transfer learning</vt:lpstr>
      <vt:lpstr>Step1 : Obtain the pre-trained model </vt:lpstr>
      <vt:lpstr>Step2 : Create a base model </vt:lpstr>
      <vt:lpstr>Step3 : Freeze layers </vt:lpstr>
      <vt:lpstr>Step4 : Add new trainable layers </vt:lpstr>
      <vt:lpstr>Step 5: Train the new layers on the dataset </vt:lpstr>
      <vt:lpstr>Step 6: Improve the model via fine-tuning</vt:lpstr>
      <vt:lpstr> Part A.2 Feedforward details for reference using a MATLAB program </vt:lpstr>
      <vt:lpstr>Cnnff.m Convolution Neural Networks feed forward</vt:lpstr>
      <vt:lpstr>Layer 12 (Input to hidden):</vt:lpstr>
      <vt:lpstr>Layer 23: (hidden to subsample)</vt:lpstr>
      <vt:lpstr>Layer 34: (subsample to hidden)</vt:lpstr>
      <vt:lpstr>Layer 45 (hidden to subsample)</vt:lpstr>
      <vt:lpstr>Layer 5output: (subsample to output) </vt:lpstr>
      <vt:lpstr>Part A.3 Back propagation (similar to any backpropagation network, training the kernel weights and biases) </vt:lpstr>
      <vt:lpstr>cnnbp( ) overview (output back to layer 5)</vt:lpstr>
      <vt:lpstr>Calculate gradient</vt:lpstr>
      <vt:lpstr>Details of calc gradients</vt:lpstr>
      <vt:lpstr>cnnapplygrads(net, opts)</vt:lpstr>
      <vt:lpstr>Part B: CNN Architectures</vt:lpstr>
      <vt:lpstr>CNN Architectures:  </vt:lpstr>
      <vt:lpstr>(i) LeNet</vt:lpstr>
      <vt:lpstr>LeNet using layers</vt:lpstr>
      <vt:lpstr>LeNet using keras (Test accuracy: 0.992)</vt:lpstr>
      <vt:lpstr>(ii) AlexNet</vt:lpstr>
      <vt:lpstr>AlexNet</vt:lpstr>
      <vt:lpstr>AlexNet</vt:lpstr>
      <vt:lpstr>AlexNet</vt:lpstr>
      <vt:lpstr>AlexNet using keras</vt:lpstr>
      <vt:lpstr>An implementation of AlexNet</vt:lpstr>
      <vt:lpstr>(iii) VGG Net</vt:lpstr>
      <vt:lpstr>VGGNet</vt:lpstr>
      <vt:lpstr>Comparison</vt:lpstr>
      <vt:lpstr>(iv) Inception (GoogLeNet)</vt:lpstr>
      <vt:lpstr>(v) ResNet</vt:lpstr>
      <vt:lpstr>(vi) Tools</vt:lpstr>
      <vt:lpstr>Introduction-A study of popular neural network systems </vt:lpstr>
      <vt:lpstr>Problems</vt:lpstr>
      <vt:lpstr>Summary</vt:lpstr>
      <vt:lpstr>References</vt:lpstr>
      <vt:lpstr>Appendix</vt:lpstr>
      <vt:lpstr>Appendix: Fully Convolutional Networks for Semantic Segmentation</vt:lpstr>
      <vt:lpstr>Image dataset CIFAR10/100</vt:lpstr>
      <vt:lpstr>Tensor-flow experiments</vt:lpstr>
      <vt:lpstr>Important note</vt:lpstr>
      <vt:lpstr>Overview of Tensorflow</vt:lpstr>
      <vt:lpstr>Useful links</vt:lpstr>
      <vt:lpstr>Specific installation for We use win10, anaconda </vt:lpstr>
      <vt:lpstr>Tf-test1 : Mnist</vt:lpstr>
      <vt:lpstr>MNIST simple experiment:'''Trains a simple convnet on the MNIST dataset. Gets to 99.25% test accuracy after 12 epochs,(there is still a lot of margin for parameter tuning). 16 seconds per epoch on a GRID K520 GPU.''' </vt:lpstr>
      <vt:lpstr>Tf-test2: alexnet</vt:lpstr>
      <vt:lpstr>Rf-test3: imagenet DATA_URL = 'http://download.tensorflow.org/models/image/imagenet/inception-2015-12-05.tgz'</vt:lpstr>
      <vt:lpstr>Tf-test4: cifar10  object recognition of 10 classes</vt:lpstr>
      <vt:lpstr>Another connection example for CNN</vt:lpstr>
      <vt:lpstr>Relu (Rectified Linear Unit) layer (To replace Sigmoid or tanh function)</vt:lpstr>
      <vt:lpstr>Answer :Exercises on CNN Exercise 1: Convolution (conv) layer How to find the curve feature</vt:lpstr>
      <vt:lpstr>Answer2: and Demo (click image to see demo)</vt:lpstr>
      <vt:lpstr>Answer  3: A small example of how the feature map is calculated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Introduction to Convolution Neural Networks (CNN) and systems</dc:title>
  <cp:lastModifiedBy>kh</cp:lastModifiedBy>
  <cp:revision>14</cp:revision>
  <dcterms:modified xsi:type="dcterms:W3CDTF">2022-03-14T13:38:06Z</dcterms:modified>
</cp:coreProperties>
</file>